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74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400" r:id="rId27"/>
    <p:sldId id="399" r:id="rId28"/>
    <p:sldId id="401" r:id="rId29"/>
    <p:sldId id="402" r:id="rId30"/>
    <p:sldId id="403" r:id="rId31"/>
    <p:sldId id="437" r:id="rId32"/>
    <p:sldId id="438" r:id="rId33"/>
    <p:sldId id="439" r:id="rId34"/>
    <p:sldId id="440" r:id="rId35"/>
    <p:sldId id="441" r:id="rId36"/>
    <p:sldId id="442" r:id="rId37"/>
    <p:sldId id="443" r:id="rId38"/>
    <p:sldId id="444" r:id="rId39"/>
    <p:sldId id="445" r:id="rId40"/>
    <p:sldId id="446" r:id="rId41"/>
    <p:sldId id="447" r:id="rId42"/>
    <p:sldId id="404" r:id="rId43"/>
    <p:sldId id="405" r:id="rId44"/>
    <p:sldId id="406" r:id="rId45"/>
    <p:sldId id="407" r:id="rId46"/>
    <p:sldId id="408" r:id="rId47"/>
    <p:sldId id="419" r:id="rId48"/>
    <p:sldId id="430" r:id="rId49"/>
    <p:sldId id="431" r:id="rId50"/>
    <p:sldId id="432" r:id="rId51"/>
    <p:sldId id="433" r:id="rId52"/>
    <p:sldId id="434" r:id="rId53"/>
    <p:sldId id="435" r:id="rId54"/>
    <p:sldId id="436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DDB6C-DF7A-4501-8EE4-F8D8611E2D5E}" v="813" dt="2021-07-02T18:16:16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95" d="100"/>
          <a:sy n="95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0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FB57C7-B80F-47EF-AD0D-DDFC995F69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9529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574BCE-1C14-44BF-BC81-89C8E6D2EE38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61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9B8416-D8D0-46A1-8B8B-C724554147E3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35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F9C7E7-DAB3-416B-B0C0-225BB83F957E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39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93BDBD-6BFD-4A8C-B236-D75DA4985489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99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394C2A-1413-425A-8E8E-36ED6E3B76C4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699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50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D1DA1-C5A3-4EA8-8EF4-ED5D16DFC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48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65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2713" y="333375"/>
            <a:ext cx="1638300" cy="5472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333375"/>
            <a:ext cx="4762500" cy="5472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3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0" y="620713"/>
            <a:ext cx="4176713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412875"/>
            <a:ext cx="4176713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40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80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052513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052513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3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8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59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1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11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408737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52513"/>
            <a:ext cx="64817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nexttmove.org/explore/ip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3762" y="651988"/>
            <a:ext cx="4176713" cy="1361004"/>
          </a:xfrm>
        </p:spPr>
        <p:txBody>
          <a:bodyPr/>
          <a:lstStyle/>
          <a:p>
            <a:r>
              <a:rPr lang="en-US" sz="4400" dirty="0"/>
              <a:t>Exploring Your Interests and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63E78-06BF-49A3-ACCE-4401BC24FD95}"/>
              </a:ext>
            </a:extLst>
          </p:cNvPr>
          <p:cNvSpPr txBox="1"/>
          <p:nvPr/>
        </p:nvSpPr>
        <p:spPr>
          <a:xfrm>
            <a:off x="3336586" y="2587557"/>
            <a:ext cx="194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341320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052736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Realistic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060848"/>
            <a:ext cx="7056438" cy="42484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Enjoy working with tools, machines, equipment</a:t>
            </a:r>
          </a:p>
          <a:p>
            <a:pPr>
              <a:defRPr/>
            </a:pPr>
            <a:r>
              <a:rPr lang="en-US"/>
              <a:t>Often work outdoors</a:t>
            </a:r>
          </a:p>
          <a:p>
            <a:pPr>
              <a:defRPr/>
            </a:pPr>
            <a:r>
              <a:rPr lang="en-US"/>
              <a:t>Are active and adventurous</a:t>
            </a:r>
          </a:p>
          <a:p>
            <a:pPr>
              <a:defRPr/>
            </a:pPr>
            <a:r>
              <a:rPr lang="en-US"/>
              <a:t>Have good mechanical abilities</a:t>
            </a:r>
          </a:p>
          <a:p>
            <a:pPr>
              <a:defRPr/>
            </a:pPr>
            <a:r>
              <a:rPr lang="en-US"/>
              <a:t>Are employed in manufacturing, construction, transportation and engineering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69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Exercise: What are 20 things you like to do?</a:t>
            </a:r>
            <a:br>
              <a:rPr lang="en-US"/>
            </a:br>
            <a:endParaRPr lang="en-US"/>
          </a:p>
        </p:txBody>
      </p:sp>
      <p:pic>
        <p:nvPicPr>
          <p:cNvPr id="6147" name="Picture 5" descr="Graphic showing a happy person running while playing music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276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Can you list 20 things you like to do in 5 minutes?</a:t>
            </a:r>
          </a:p>
        </p:txBody>
      </p:sp>
      <p:pic>
        <p:nvPicPr>
          <p:cNvPr id="4" name="Picture 3" descr="Graphic title: Stuff I Like, Because I Like Stu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852936"/>
            <a:ext cx="4237145" cy="33930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Now that you have your list, put a </a:t>
            </a:r>
            <a:r>
              <a:rPr lang="en-US" sz="6000" b="1">
                <a:solidFill>
                  <a:srgbClr val="0070C0"/>
                </a:solidFill>
              </a:rPr>
              <a:t>$</a:t>
            </a:r>
            <a:r>
              <a:rPr lang="en-US"/>
              <a:t> next to anything that costs more than $20 each time you do it.</a:t>
            </a:r>
          </a:p>
        </p:txBody>
      </p:sp>
      <p:graphicFrame>
        <p:nvGraphicFramePr>
          <p:cNvPr id="8195" name="Object 3" descr="The graphic shows a money symbol with a smiling face. " title="Money Symbol"/>
          <p:cNvGraphicFramePr>
            <a:graphicFrameLocks noChangeAspect="1"/>
          </p:cNvGraphicFramePr>
          <p:nvPr/>
        </p:nvGraphicFramePr>
        <p:xfrm>
          <a:off x="3733800" y="3581400"/>
          <a:ext cx="2400300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5270626" progId="MS_ClipArt_Gallery.2">
                  <p:embed/>
                </p:oleObj>
              </mc:Choice>
              <mc:Fallback>
                <p:oleObj name="Clip" r:id="rId2" imgW="4579545" imgH="5270626" progId="MS_ClipArt_Gallery.2">
                  <p:embed/>
                  <p:pic>
                    <p:nvPicPr>
                      <p:cNvPr id="8195" name="Object 3" descr="The graphic shows a money symbol with a smiling face. " title="Money Symbol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81400"/>
                        <a:ext cx="2400300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P</a:t>
            </a:r>
            <a:r>
              <a:rPr lang="en-US"/>
              <a:t> to the left of each item that you do with people.</a:t>
            </a:r>
          </a:p>
        </p:txBody>
      </p:sp>
      <p:pic>
        <p:nvPicPr>
          <p:cNvPr id="2" name="Picture 1" descr="Photo shows a group of happy young peopl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19400"/>
            <a:ext cx="4550685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I</a:t>
            </a:r>
            <a:r>
              <a:rPr lang="en-US"/>
              <a:t> next to anything that you do by yourself (individually)</a:t>
            </a:r>
          </a:p>
        </p:txBody>
      </p:sp>
      <p:pic>
        <p:nvPicPr>
          <p:cNvPr id="2" name="Picture 1" descr="Photo shows an individual working with a computer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25" y="2819400"/>
            <a:ext cx="2089150" cy="31746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T</a:t>
            </a:r>
            <a:r>
              <a:rPr lang="en-US"/>
              <a:t> next to the items that involve working with things.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38450"/>
            <a:ext cx="7416800" cy="4038600"/>
          </a:xfrm>
        </p:spPr>
        <p:txBody>
          <a:bodyPr/>
          <a:lstStyle/>
          <a:p>
            <a:pPr>
              <a:defRPr/>
            </a:pPr>
            <a:r>
              <a:rPr lang="en-US"/>
              <a:t>Cars</a:t>
            </a:r>
          </a:p>
          <a:p>
            <a:pPr>
              <a:defRPr/>
            </a:pPr>
            <a:r>
              <a:rPr lang="en-US"/>
              <a:t>Tools</a:t>
            </a:r>
          </a:p>
          <a:p>
            <a:pPr>
              <a:defRPr/>
            </a:pPr>
            <a:r>
              <a:rPr lang="en-US"/>
              <a:t>Gardening</a:t>
            </a:r>
          </a:p>
          <a:p>
            <a:pPr>
              <a:defRPr/>
            </a:pPr>
            <a:r>
              <a:rPr lang="en-US"/>
              <a:t>Crafts</a:t>
            </a:r>
          </a:p>
          <a:p>
            <a:pPr>
              <a:defRPr/>
            </a:pPr>
            <a:endParaRPr lang="en-US"/>
          </a:p>
        </p:txBody>
      </p:sp>
      <p:graphicFrame>
        <p:nvGraphicFramePr>
          <p:cNvPr id="11268" name="Object 4" descr="Graphic shows mechanic's tools. " title="Tool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907118"/>
              </p:ext>
            </p:extLst>
          </p:nvPr>
        </p:nvGraphicFramePr>
        <p:xfrm>
          <a:off x="3657600" y="2895600"/>
          <a:ext cx="2324100" cy="307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980237" imgH="1293876" progId="MS_ClipArt_Gallery.2">
                  <p:embed/>
                </p:oleObj>
              </mc:Choice>
              <mc:Fallback>
                <p:oleObj name="Clip" r:id="rId2" imgW="980237" imgH="1293876" progId="MS_ClipArt_Gallery.2">
                  <p:embed/>
                  <p:pic>
                    <p:nvPicPr>
                      <p:cNvPr id="11268" name="Object 4" descr="Graphic shows mechanic's tools. " title="Tool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2324100" cy="3070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D</a:t>
            </a:r>
            <a:r>
              <a:rPr lang="en-US"/>
              <a:t> next to items that involve working with data.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/>
              <a:t>Computers</a:t>
            </a:r>
          </a:p>
          <a:p>
            <a:pPr>
              <a:defRPr/>
            </a:pPr>
            <a:r>
              <a:rPr lang="en-US"/>
              <a:t>Math</a:t>
            </a:r>
          </a:p>
          <a:p>
            <a:pPr>
              <a:defRPr/>
            </a:pPr>
            <a:r>
              <a:rPr lang="en-US"/>
              <a:t>Budgeting</a:t>
            </a:r>
          </a:p>
          <a:p>
            <a:pPr>
              <a:defRPr/>
            </a:pPr>
            <a:r>
              <a:rPr lang="en-US"/>
              <a:t>Organizing</a:t>
            </a:r>
          </a:p>
        </p:txBody>
      </p:sp>
      <p:graphicFrame>
        <p:nvGraphicFramePr>
          <p:cNvPr id="12292" name="Object 4" descr="The cartoon shows a person being swallowed up by a computer. " title="Computer Carto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15198"/>
              </p:ext>
            </p:extLst>
          </p:nvPr>
        </p:nvGraphicFramePr>
        <p:xfrm>
          <a:off x="3429000" y="2362200"/>
          <a:ext cx="3283496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402982" imgH="6930238" progId="MS_ClipArt_Gallery.2">
                  <p:embed/>
                </p:oleObj>
              </mc:Choice>
              <mc:Fallback>
                <p:oleObj name="Clip" r:id="rId2" imgW="7402982" imgH="6930238" progId="MS_ClipArt_Gallery.2">
                  <p:embed/>
                  <p:pic>
                    <p:nvPicPr>
                      <p:cNvPr id="12292" name="Object 4" descr="The cartoon shows a person being swallowed up by a computer. " title="Computer Cartoo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62200"/>
                        <a:ext cx="3283496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A</a:t>
            </a:r>
            <a:r>
              <a:rPr lang="en-US"/>
              <a:t> next to items that involve physical activity.</a:t>
            </a:r>
          </a:p>
        </p:txBody>
      </p:sp>
      <p:pic>
        <p:nvPicPr>
          <p:cNvPr id="2" name="Picture 1" descr="The photo shows a group of people running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71775"/>
            <a:ext cx="4572000" cy="30477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R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/>
              <a:t>next to items that involve risk or adventure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852936"/>
            <a:ext cx="7416800" cy="3468687"/>
          </a:xfrm>
        </p:spPr>
        <p:txBody>
          <a:bodyPr/>
          <a:lstStyle/>
          <a:p>
            <a:pPr>
              <a:defRPr/>
            </a:pPr>
            <a:r>
              <a:rPr lang="en-US"/>
              <a:t>Car racing</a:t>
            </a:r>
          </a:p>
          <a:p>
            <a:pPr>
              <a:defRPr/>
            </a:pPr>
            <a:r>
              <a:rPr lang="en-US"/>
              <a:t>Skiing</a:t>
            </a:r>
          </a:p>
          <a:p>
            <a:pPr>
              <a:defRPr/>
            </a:pPr>
            <a:r>
              <a:rPr lang="en-US"/>
              <a:t>Motorcycle riding</a:t>
            </a:r>
          </a:p>
          <a:p>
            <a:pPr>
              <a:defRPr/>
            </a:pPr>
            <a:r>
              <a:rPr lang="en-US"/>
              <a:t>Skydiving</a:t>
            </a:r>
          </a:p>
          <a:p>
            <a:pPr>
              <a:defRPr/>
            </a:pPr>
            <a:r>
              <a:rPr lang="en-US"/>
              <a:t>Rock Climbing </a:t>
            </a:r>
          </a:p>
        </p:txBody>
      </p:sp>
      <p:pic>
        <p:nvPicPr>
          <p:cNvPr id="5" name="Picture 4" descr="The photo shows some cyclists riding on the edge of a cliff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432" y="3140968"/>
            <a:ext cx="4280030" cy="27636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08737" cy="508000"/>
          </a:xfrm>
        </p:spPr>
        <p:txBody>
          <a:bodyPr/>
          <a:lstStyle/>
          <a:p>
            <a:r>
              <a:rPr lang="en-US"/>
              <a:t>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76400"/>
            <a:ext cx="3163888" cy="47529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Knowing your </a:t>
            </a:r>
            <a:br>
              <a:rPr lang="en-US"/>
            </a:br>
            <a:r>
              <a:rPr lang="en-US"/>
              <a:t>interests is helpful</a:t>
            </a:r>
            <a:br>
              <a:rPr lang="en-US"/>
            </a:br>
            <a:r>
              <a:rPr lang="en-US"/>
              <a:t>in choosing a </a:t>
            </a:r>
            <a:br>
              <a:rPr lang="en-US"/>
            </a:br>
            <a:r>
              <a:rPr lang="en-US"/>
              <a:t>major and </a:t>
            </a:r>
            <a:br>
              <a:rPr lang="en-US"/>
            </a:br>
            <a:r>
              <a:rPr lang="en-US"/>
              <a:t>career. </a:t>
            </a:r>
          </a:p>
        </p:txBody>
      </p:sp>
      <p:pic>
        <p:nvPicPr>
          <p:cNvPr id="7" name="Picture 1" descr="Graphic shows person using a variety of construction tools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165475" cy="41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Write </a:t>
            </a:r>
            <a:r>
              <a:rPr lang="en-US" sz="6000" b="1">
                <a:solidFill>
                  <a:srgbClr val="0070C0"/>
                </a:solidFill>
              </a:rPr>
              <a:t>MT</a:t>
            </a:r>
            <a:r>
              <a:rPr lang="en-US"/>
              <a:t> next to the items you would like to spend more time doing.</a:t>
            </a:r>
          </a:p>
        </p:txBody>
      </p:sp>
      <p:graphicFrame>
        <p:nvGraphicFramePr>
          <p:cNvPr id="15363" name="Object 2048" descr="Graphic of an alarm clock" title="Alarm Clock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442394"/>
              </p:ext>
            </p:extLst>
          </p:nvPr>
        </p:nvGraphicFramePr>
        <p:xfrm>
          <a:off x="6802437" y="3983037"/>
          <a:ext cx="2370138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875984" imgH="3464459" progId="MS_ClipArt_Gallery.2">
                  <p:embed/>
                </p:oleObj>
              </mc:Choice>
              <mc:Fallback>
                <p:oleObj name="Clip" r:id="rId2" imgW="2875984" imgH="3464459" progId="MS_ClipArt_Gallery.2">
                  <p:embed/>
                  <p:pic>
                    <p:nvPicPr>
                      <p:cNvPr id="15363" name="Object 2048" descr="Graphic of an alarm clock" title="Alarm Clock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7" y="3983037"/>
                        <a:ext cx="2370138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Number </a:t>
            </a:r>
            <a:r>
              <a:rPr lang="en-US" sz="6000" b="1">
                <a:solidFill>
                  <a:srgbClr val="0070C0"/>
                </a:solidFill>
              </a:rPr>
              <a:t>1-5</a:t>
            </a:r>
            <a:r>
              <a:rPr lang="en-US"/>
              <a:t> the most important items on your list.</a:t>
            </a:r>
            <a:br>
              <a:rPr lang="en-US"/>
            </a:br>
            <a:r>
              <a:rPr lang="en-US"/>
              <a:t>What is your number one interest?  Share it with the class.</a:t>
            </a:r>
          </a:p>
        </p:txBody>
      </p:sp>
      <p:pic>
        <p:nvPicPr>
          <p:cNvPr id="4" name="Picture 4" descr="This graphic shows the numeral on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861048"/>
            <a:ext cx="1967825" cy="1721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20 Things You Like to Do</a:t>
            </a:r>
            <a:br>
              <a:rPr lang="en-US">
                <a:solidFill>
                  <a:srgbClr val="FFFF99"/>
                </a:solidFill>
              </a:rPr>
            </a:br>
            <a:br>
              <a:rPr lang="en-US"/>
            </a:br>
            <a:r>
              <a:rPr lang="en-US"/>
              <a:t>Answer questions at the end of this activity.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What kind of lifestyle do you prefer?</a:t>
            </a:r>
          </a:p>
        </p:txBody>
      </p:sp>
      <p:pic>
        <p:nvPicPr>
          <p:cNvPr id="6" name="Picture 1" descr="Photo shows a group of people in different occupation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327400"/>
            <a:ext cx="55499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aphic shows the lifestyle triangle including leisure and recreation, kinship and friendship, and study and work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4975"/>
            <a:ext cx="4876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Lifestyle Triangle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0600"/>
            <a:ext cx="6408737" cy="508000"/>
          </a:xfrm>
        </p:spPr>
        <p:txBody>
          <a:bodyPr/>
          <a:lstStyle/>
          <a:p>
            <a:r>
              <a:rPr lang="en-US"/>
              <a:t>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481763" cy="47529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Look at the results of 20 Things You Like to Do.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Do you have a balance between leisure, socializing and work/study?</a:t>
            </a:r>
          </a:p>
        </p:txBody>
      </p:sp>
    </p:spTree>
    <p:extLst>
      <p:ext uri="{BB962C8B-B14F-4D97-AF65-F5344CB8AC3E}">
        <p14:creationId xmlns:p14="http://schemas.microsoft.com/office/powerpoint/2010/main" val="1563840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268760"/>
            <a:ext cx="4176713" cy="893762"/>
          </a:xfrm>
        </p:spPr>
        <p:txBody>
          <a:bodyPr/>
          <a:lstStyle/>
          <a:p>
            <a:r>
              <a:rPr lang="en-US" sz="4400"/>
              <a:t>Exploring Your Values</a:t>
            </a:r>
          </a:p>
        </p:txBody>
      </p:sp>
    </p:spTree>
    <p:extLst>
      <p:ext uri="{BB962C8B-B14F-4D97-AF65-F5344CB8AC3E}">
        <p14:creationId xmlns:p14="http://schemas.microsoft.com/office/powerpoint/2010/main" val="1158120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What Are Your Values?</a:t>
            </a:r>
          </a:p>
        </p:txBody>
      </p:sp>
      <p:pic>
        <p:nvPicPr>
          <p:cNvPr id="2" name="Picture 1" descr="Photo shows a young woman thinking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4427802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Values are: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901304"/>
            <a:ext cx="7416800" cy="3276600"/>
          </a:xfrm>
        </p:spPr>
        <p:txBody>
          <a:bodyPr/>
          <a:lstStyle/>
          <a:p>
            <a:pPr>
              <a:defRPr/>
            </a:pPr>
            <a:r>
              <a:rPr lang="en-US" sz="4000"/>
              <a:t>What we think is important</a:t>
            </a:r>
          </a:p>
          <a:p>
            <a:pPr>
              <a:defRPr/>
            </a:pPr>
            <a:r>
              <a:rPr lang="en-US" sz="4000"/>
              <a:t>What we feel is right and good</a:t>
            </a:r>
          </a:p>
          <a:p>
            <a:pPr>
              <a:defRPr/>
            </a:pPr>
            <a:endParaRPr lang="en-US"/>
          </a:p>
        </p:txBody>
      </p:sp>
      <p:pic>
        <p:nvPicPr>
          <p:cNvPr id="5" name="Picture 4" descr="Graphic that says, &amp;#34;Values&amp;#34; in different color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789040"/>
            <a:ext cx="4657725" cy="19407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chemeClr val="tx1"/>
                </a:solidFill>
              </a:rPr>
              <a:t>Where do we get our values?</a:t>
            </a:r>
          </a:p>
        </p:txBody>
      </p:sp>
      <p:pic>
        <p:nvPicPr>
          <p:cNvPr id="3" name="Picture 4" descr="Graphic that says &amp;#34;Our Values&amp;#34; in different color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717032"/>
            <a:ext cx="5333996" cy="14287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6408737" cy="508000"/>
          </a:xfrm>
        </p:spPr>
        <p:txBody>
          <a:bodyPr/>
          <a:lstStyle/>
          <a:p>
            <a:r>
              <a:rPr lang="en-US"/>
              <a:t>The Interest Profiler*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6481763" cy="4752975"/>
          </a:xfrm>
        </p:spPr>
        <p:txBody>
          <a:bodyPr/>
          <a:lstStyle/>
          <a:p>
            <a:r>
              <a:rPr lang="en-US" sz="2400"/>
              <a:t>Take the Interest Profiler at </a:t>
            </a:r>
            <a:r>
              <a:rPr lang="en-US" sz="2400">
                <a:hlinkClick r:id="rId2"/>
              </a:rPr>
              <a:t>https://www.mynextmove.org/explore/ip</a:t>
            </a:r>
            <a:r>
              <a:rPr lang="en-US" sz="2400"/>
              <a:t> </a:t>
            </a:r>
            <a:endParaRPr lang="en-US" sz="2400">
              <a:cs typeface="Arial"/>
            </a:endParaRPr>
          </a:p>
          <a:p>
            <a:r>
              <a:rPr lang="en-US" sz="2400"/>
              <a:t>You do not need to know how to do these  activities or even have the opportunity to do them.</a:t>
            </a:r>
          </a:p>
          <a:p>
            <a:r>
              <a:rPr lang="en-US" sz="2400"/>
              <a:t>Don’t select items based on income.</a:t>
            </a:r>
          </a:p>
          <a:p>
            <a:r>
              <a:rPr lang="en-US" sz="2400"/>
              <a:t>You can earn higher income with more education.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For example, if you would like to build a brick walkway, you could work in construction or with more education, become a civil engineer.  </a:t>
            </a:r>
          </a:p>
          <a:p>
            <a:pPr marL="0" indent="0">
              <a:buNone/>
            </a:pPr>
            <a:r>
              <a:rPr lang="en-US" sz="2400"/>
              <a:t>  </a:t>
            </a:r>
          </a:p>
          <a:p>
            <a:pPr marL="0" indent="0">
              <a:buNone/>
            </a:pPr>
            <a:r>
              <a:rPr lang="en-US" sz="2400"/>
              <a:t>*Available in the textbook </a:t>
            </a:r>
          </a:p>
        </p:txBody>
      </p:sp>
    </p:spTree>
    <p:extLst>
      <p:ext uri="{BB962C8B-B14F-4D97-AF65-F5344CB8AC3E}">
        <p14:creationId xmlns:p14="http://schemas.microsoft.com/office/powerpoint/2010/main" val="4191145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Values come from: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416800" cy="4267200"/>
          </a:xfrm>
        </p:spPr>
        <p:txBody>
          <a:bodyPr/>
          <a:lstStyle/>
          <a:p>
            <a:pPr>
              <a:defRPr/>
            </a:pPr>
            <a:r>
              <a:rPr lang="en-US"/>
              <a:t>Parents</a:t>
            </a:r>
          </a:p>
          <a:p>
            <a:pPr>
              <a:defRPr/>
            </a:pPr>
            <a:r>
              <a:rPr lang="en-US"/>
              <a:t>Friends</a:t>
            </a:r>
          </a:p>
          <a:p>
            <a:pPr>
              <a:defRPr/>
            </a:pPr>
            <a:r>
              <a:rPr lang="en-US"/>
              <a:t>Culture</a:t>
            </a:r>
          </a:p>
          <a:p>
            <a:pPr>
              <a:defRPr/>
            </a:pPr>
            <a:r>
              <a:rPr lang="en-US"/>
              <a:t>Church</a:t>
            </a:r>
          </a:p>
          <a:p>
            <a:pPr>
              <a:defRPr/>
            </a:pPr>
            <a:r>
              <a:rPr lang="en-US"/>
              <a:t>Media</a:t>
            </a:r>
          </a:p>
          <a:p>
            <a:pPr>
              <a:defRPr/>
            </a:pPr>
            <a:r>
              <a:rPr lang="en-US"/>
              <a:t>Society</a:t>
            </a:r>
          </a:p>
        </p:txBody>
      </p:sp>
      <p:graphicFrame>
        <p:nvGraphicFramePr>
          <p:cNvPr id="29700" name="Object 4" descr="Graphic with happy family looking out a window. " title="Family"/>
          <p:cNvGraphicFramePr>
            <a:graphicFrameLocks noChangeAspect="1"/>
          </p:cNvGraphicFramePr>
          <p:nvPr/>
        </p:nvGraphicFramePr>
        <p:xfrm>
          <a:off x="3810000" y="2057400"/>
          <a:ext cx="384810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525780" imgH="425196" progId="MS_ClipArt_Gallery.2">
                  <p:embed/>
                </p:oleObj>
              </mc:Choice>
              <mc:Fallback>
                <p:oleObj name="Clip" r:id="rId2" imgW="525780" imgH="425196" progId="MS_ClipArt_Gallery.2">
                  <p:embed/>
                  <p:pic>
                    <p:nvPicPr>
                      <p:cNvPr id="29700" name="Object 4" descr="Graphic with happy family looking out a window. " title="Famil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057400"/>
                        <a:ext cx="3848100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Values and needs are related.</a:t>
            </a:r>
          </a:p>
        </p:txBody>
      </p:sp>
    </p:spTree>
    <p:extLst>
      <p:ext uri="{BB962C8B-B14F-4D97-AF65-F5344CB8AC3E}">
        <p14:creationId xmlns:p14="http://schemas.microsoft.com/office/powerpoint/2010/main" val="3603393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</a:rPr>
              <a:t>Maslow’s Hierarchy of Needs</a:t>
            </a:r>
          </a:p>
        </p:txBody>
      </p:sp>
    </p:spTree>
    <p:extLst>
      <p:ext uri="{BB962C8B-B14F-4D97-AF65-F5344CB8AC3E}">
        <p14:creationId xmlns:p14="http://schemas.microsoft.com/office/powerpoint/2010/main" val="3706296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2795588" y="5300663"/>
            <a:ext cx="2962275" cy="650875"/>
          </a:xfrm>
          <a:prstGeom prst="rect">
            <a:avLst/>
          </a:prstGeom>
          <a:solidFill>
            <a:srgbClr val="00AE00"/>
          </a:solidFill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Tell the truth</a:t>
            </a:r>
          </a:p>
        </p:txBody>
      </p:sp>
      <p:sp>
        <p:nvSpPr>
          <p:cNvPr id="38915" name="Freeform 3" descr="The first step in Maslow's Hierarchy of Needs is biological. "/>
          <p:cNvSpPr>
            <a:spLocks/>
          </p:cNvSpPr>
          <p:nvPr/>
        </p:nvSpPr>
        <p:spPr bwMode="auto">
          <a:xfrm>
            <a:off x="7162800" y="4343400"/>
            <a:ext cx="1430338" cy="1474788"/>
          </a:xfrm>
          <a:custGeom>
            <a:avLst/>
            <a:gdLst>
              <a:gd name="T0" fmla="*/ 2147483647 w 901"/>
              <a:gd name="T1" fmla="*/ 2147483647 h 929"/>
              <a:gd name="T2" fmla="*/ 0 w 901"/>
              <a:gd name="T3" fmla="*/ 2147483647 h 929"/>
              <a:gd name="T4" fmla="*/ 2147483647 w 901"/>
              <a:gd name="T5" fmla="*/ 0 h 929"/>
              <a:gd name="T6" fmla="*/ 2147483647 w 901"/>
              <a:gd name="T7" fmla="*/ 2147483647 h 929"/>
              <a:gd name="T8" fmla="*/ 2147483647 w 901"/>
              <a:gd name="T9" fmla="*/ 2147483647 h 9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929"/>
              <a:gd name="T17" fmla="*/ 901 w 901"/>
              <a:gd name="T18" fmla="*/ 929 h 9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929">
                <a:moveTo>
                  <a:pt x="425" y="928"/>
                </a:moveTo>
                <a:lnTo>
                  <a:pt x="0" y="395"/>
                </a:lnTo>
                <a:lnTo>
                  <a:pt x="398" y="0"/>
                </a:lnTo>
                <a:lnTo>
                  <a:pt x="900" y="462"/>
                </a:lnTo>
                <a:lnTo>
                  <a:pt x="425" y="928"/>
                </a:lnTo>
              </a:path>
            </a:pathLst>
          </a:custGeom>
          <a:solidFill>
            <a:srgbClr val="0054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Freeform 4" descr="The second step in Maslow's Hierarchy of Needs is safety.  "/>
          <p:cNvSpPr>
            <a:spLocks/>
          </p:cNvSpPr>
          <p:nvPr/>
        </p:nvSpPr>
        <p:spPr bwMode="auto">
          <a:xfrm>
            <a:off x="1066800" y="4278312"/>
            <a:ext cx="6662738" cy="631825"/>
          </a:xfrm>
          <a:custGeom>
            <a:avLst/>
            <a:gdLst>
              <a:gd name="T0" fmla="*/ 0 w 4197"/>
              <a:gd name="T1" fmla="*/ 2147483647 h 398"/>
              <a:gd name="T2" fmla="*/ 2147483647 w 4197"/>
              <a:gd name="T3" fmla="*/ 2147483647 h 398"/>
              <a:gd name="T4" fmla="*/ 2147483647 w 4197"/>
              <a:gd name="T5" fmla="*/ 0 h 398"/>
              <a:gd name="T6" fmla="*/ 2147483647 w 4197"/>
              <a:gd name="T7" fmla="*/ 0 h 398"/>
              <a:gd name="T8" fmla="*/ 0 w 4197"/>
              <a:gd name="T9" fmla="*/ 2147483647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7"/>
              <a:gd name="T16" fmla="*/ 0 h 398"/>
              <a:gd name="T17" fmla="*/ 4197 w 4197"/>
              <a:gd name="T18" fmla="*/ 398 h 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7" h="398">
                <a:moveTo>
                  <a:pt x="0" y="397"/>
                </a:moveTo>
                <a:lnTo>
                  <a:pt x="3798" y="397"/>
                </a:lnTo>
                <a:lnTo>
                  <a:pt x="4196" y="0"/>
                </a:lnTo>
                <a:lnTo>
                  <a:pt x="536" y="0"/>
                </a:lnTo>
                <a:lnTo>
                  <a:pt x="0" y="397"/>
                </a:lnTo>
              </a:path>
            </a:pathLst>
          </a:custGeom>
          <a:solidFill>
            <a:srgbClr val="003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57200" y="4953000"/>
            <a:ext cx="7358063" cy="849313"/>
          </a:xfrm>
          <a:custGeom>
            <a:avLst/>
            <a:gdLst>
              <a:gd name="T0" fmla="*/ 2147483647 w 4635"/>
              <a:gd name="T1" fmla="*/ 0 h 535"/>
              <a:gd name="T2" fmla="*/ 2147483647 w 4635"/>
              <a:gd name="T3" fmla="*/ 0 h 535"/>
              <a:gd name="T4" fmla="*/ 2147483647 w 4635"/>
              <a:gd name="T5" fmla="*/ 2147483647 h 535"/>
              <a:gd name="T6" fmla="*/ 0 w 4635"/>
              <a:gd name="T7" fmla="*/ 2147483647 h 535"/>
              <a:gd name="T8" fmla="*/ 2147483647 w 4635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5"/>
              <a:gd name="T16" fmla="*/ 0 h 535"/>
              <a:gd name="T17" fmla="*/ 4635 w 4635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5" h="535">
                <a:moveTo>
                  <a:pt x="407" y="0"/>
                </a:moveTo>
                <a:lnTo>
                  <a:pt x="4205" y="0"/>
                </a:lnTo>
                <a:lnTo>
                  <a:pt x="4634" y="534"/>
                </a:lnTo>
                <a:lnTo>
                  <a:pt x="0" y="534"/>
                </a:lnTo>
                <a:lnTo>
                  <a:pt x="407" y="0"/>
                </a:lnTo>
              </a:path>
            </a:pathLst>
          </a:custGeom>
          <a:solidFill>
            <a:srgbClr val="00A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0244" y="10668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530102" y="5253038"/>
            <a:ext cx="2072684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3548564998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795588" y="5300663"/>
            <a:ext cx="2962275" cy="6508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Tell the truth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911475" y="4276725"/>
            <a:ext cx="3241675" cy="12001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Commit to use</a:t>
            </a:r>
          </a:p>
          <a:p>
            <a:pPr algn="ctr" eaLnBrk="1" hangingPunct="1">
              <a:defRPr/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9940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380288" y="4518025"/>
            <a:ext cx="1430337" cy="1474788"/>
          </a:xfrm>
          <a:custGeom>
            <a:avLst/>
            <a:gdLst>
              <a:gd name="T0" fmla="*/ 2147483647 w 901"/>
              <a:gd name="T1" fmla="*/ 2147483647 h 929"/>
              <a:gd name="T2" fmla="*/ 0 w 901"/>
              <a:gd name="T3" fmla="*/ 2147483647 h 929"/>
              <a:gd name="T4" fmla="*/ 2147483647 w 901"/>
              <a:gd name="T5" fmla="*/ 0 h 929"/>
              <a:gd name="T6" fmla="*/ 2147483647 w 901"/>
              <a:gd name="T7" fmla="*/ 2147483647 h 929"/>
              <a:gd name="T8" fmla="*/ 2147483647 w 901"/>
              <a:gd name="T9" fmla="*/ 2147483647 h 9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1"/>
              <a:gd name="T16" fmla="*/ 0 h 929"/>
              <a:gd name="T17" fmla="*/ 901 w 901"/>
              <a:gd name="T18" fmla="*/ 929 h 9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1" h="929">
                <a:moveTo>
                  <a:pt x="425" y="928"/>
                </a:moveTo>
                <a:lnTo>
                  <a:pt x="0" y="395"/>
                </a:lnTo>
                <a:lnTo>
                  <a:pt x="398" y="0"/>
                </a:lnTo>
                <a:lnTo>
                  <a:pt x="900" y="462"/>
                </a:lnTo>
                <a:lnTo>
                  <a:pt x="425" y="928"/>
                </a:lnTo>
              </a:path>
            </a:pathLst>
          </a:custGeom>
          <a:solidFill>
            <a:srgbClr val="0054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350963" y="4518025"/>
            <a:ext cx="6662737" cy="631825"/>
          </a:xfrm>
          <a:custGeom>
            <a:avLst/>
            <a:gdLst>
              <a:gd name="T0" fmla="*/ 0 w 4197"/>
              <a:gd name="T1" fmla="*/ 2147483647 h 398"/>
              <a:gd name="T2" fmla="*/ 2147483647 w 4197"/>
              <a:gd name="T3" fmla="*/ 2147483647 h 398"/>
              <a:gd name="T4" fmla="*/ 2147483647 w 4197"/>
              <a:gd name="T5" fmla="*/ 0 h 398"/>
              <a:gd name="T6" fmla="*/ 2147483647 w 4197"/>
              <a:gd name="T7" fmla="*/ 0 h 398"/>
              <a:gd name="T8" fmla="*/ 0 w 4197"/>
              <a:gd name="T9" fmla="*/ 2147483647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97"/>
              <a:gd name="T16" fmla="*/ 0 h 398"/>
              <a:gd name="T17" fmla="*/ 4197 w 4197"/>
              <a:gd name="T18" fmla="*/ 398 h 3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97" h="398">
                <a:moveTo>
                  <a:pt x="0" y="397"/>
                </a:moveTo>
                <a:lnTo>
                  <a:pt x="3798" y="397"/>
                </a:lnTo>
                <a:lnTo>
                  <a:pt x="4196" y="0"/>
                </a:lnTo>
                <a:lnTo>
                  <a:pt x="536" y="0"/>
                </a:lnTo>
                <a:lnTo>
                  <a:pt x="0" y="397"/>
                </a:lnTo>
              </a:path>
            </a:pathLst>
          </a:custGeom>
          <a:solidFill>
            <a:srgbClr val="003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01675" y="5145088"/>
            <a:ext cx="7358063" cy="849312"/>
          </a:xfrm>
          <a:custGeom>
            <a:avLst/>
            <a:gdLst>
              <a:gd name="T0" fmla="*/ 2147483647 w 4635"/>
              <a:gd name="T1" fmla="*/ 0 h 535"/>
              <a:gd name="T2" fmla="*/ 2147483647 w 4635"/>
              <a:gd name="T3" fmla="*/ 0 h 535"/>
              <a:gd name="T4" fmla="*/ 2147483647 w 4635"/>
              <a:gd name="T5" fmla="*/ 2147483647 h 535"/>
              <a:gd name="T6" fmla="*/ 0 w 4635"/>
              <a:gd name="T7" fmla="*/ 2147483647 h 535"/>
              <a:gd name="T8" fmla="*/ 2147483647 w 4635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5"/>
              <a:gd name="T16" fmla="*/ 0 h 535"/>
              <a:gd name="T17" fmla="*/ 4635 w 4635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5" h="535">
                <a:moveTo>
                  <a:pt x="407" y="0"/>
                </a:moveTo>
                <a:lnTo>
                  <a:pt x="4205" y="0"/>
                </a:lnTo>
                <a:lnTo>
                  <a:pt x="4634" y="534"/>
                </a:lnTo>
                <a:lnTo>
                  <a:pt x="0" y="534"/>
                </a:lnTo>
                <a:lnTo>
                  <a:pt x="407" y="0"/>
                </a:lnTo>
              </a:path>
            </a:pathLst>
          </a:custGeom>
          <a:solidFill>
            <a:srgbClr val="00AE00"/>
          </a:solidFill>
          <a:ln w="25399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943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470025" y="3681413"/>
            <a:ext cx="6430963" cy="1335087"/>
            <a:chOff x="926" y="2319"/>
            <a:chExt cx="4051" cy="841"/>
          </a:xfrm>
        </p:grpSpPr>
        <p:sp>
          <p:nvSpPr>
            <p:cNvPr id="39947" name="Freeform 8"/>
            <p:cNvSpPr>
              <a:spLocks/>
            </p:cNvSpPr>
            <p:nvPr/>
          </p:nvSpPr>
          <p:spPr bwMode="auto">
            <a:xfrm>
              <a:off x="4181" y="2319"/>
              <a:ext cx="796" cy="841"/>
            </a:xfrm>
            <a:custGeom>
              <a:avLst/>
              <a:gdLst>
                <a:gd name="T0" fmla="*/ 405 w 796"/>
                <a:gd name="T1" fmla="*/ 840 h 841"/>
                <a:gd name="T2" fmla="*/ 0 w 796"/>
                <a:gd name="T3" fmla="*/ 294 h 841"/>
                <a:gd name="T4" fmla="*/ 296 w 796"/>
                <a:gd name="T5" fmla="*/ 0 h 841"/>
                <a:gd name="T6" fmla="*/ 795 w 796"/>
                <a:gd name="T7" fmla="*/ 463 h 841"/>
                <a:gd name="T8" fmla="*/ 405 w 796"/>
                <a:gd name="T9" fmla="*/ 84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6"/>
                <a:gd name="T16" fmla="*/ 0 h 841"/>
                <a:gd name="T17" fmla="*/ 796 w 796"/>
                <a:gd name="T18" fmla="*/ 841 h 8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6" h="841">
                  <a:moveTo>
                    <a:pt x="405" y="840"/>
                  </a:moveTo>
                  <a:lnTo>
                    <a:pt x="0" y="294"/>
                  </a:lnTo>
                  <a:lnTo>
                    <a:pt x="296" y="0"/>
                  </a:lnTo>
                  <a:lnTo>
                    <a:pt x="795" y="463"/>
                  </a:lnTo>
                  <a:lnTo>
                    <a:pt x="405" y="840"/>
                  </a:lnTo>
                </a:path>
              </a:pathLst>
            </a:custGeom>
            <a:solidFill>
              <a:srgbClr val="FF6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9"/>
            <p:cNvSpPr>
              <a:spLocks/>
            </p:cNvSpPr>
            <p:nvPr/>
          </p:nvSpPr>
          <p:spPr bwMode="auto">
            <a:xfrm>
              <a:off x="1326" y="2319"/>
              <a:ext cx="3154" cy="297"/>
            </a:xfrm>
            <a:custGeom>
              <a:avLst/>
              <a:gdLst>
                <a:gd name="T0" fmla="*/ 0 w 3154"/>
                <a:gd name="T1" fmla="*/ 296 h 297"/>
                <a:gd name="T2" fmla="*/ 2857 w 3154"/>
                <a:gd name="T3" fmla="*/ 296 h 297"/>
                <a:gd name="T4" fmla="*/ 3153 w 3154"/>
                <a:gd name="T5" fmla="*/ 0 h 297"/>
                <a:gd name="T6" fmla="*/ 565 w 3154"/>
                <a:gd name="T7" fmla="*/ 1 h 297"/>
                <a:gd name="T8" fmla="*/ 0 w 3154"/>
                <a:gd name="T9" fmla="*/ 296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54"/>
                <a:gd name="T16" fmla="*/ 0 h 297"/>
                <a:gd name="T17" fmla="*/ 3154 w 3154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54" h="297">
                  <a:moveTo>
                    <a:pt x="0" y="296"/>
                  </a:moveTo>
                  <a:lnTo>
                    <a:pt x="2857" y="296"/>
                  </a:lnTo>
                  <a:lnTo>
                    <a:pt x="3153" y="0"/>
                  </a:lnTo>
                  <a:lnTo>
                    <a:pt x="565" y="1"/>
                  </a:lnTo>
                  <a:lnTo>
                    <a:pt x="0" y="296"/>
                  </a:lnTo>
                </a:path>
              </a:pathLst>
            </a:custGeom>
            <a:solidFill>
              <a:srgbClr val="800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0"/>
            <p:cNvSpPr>
              <a:spLocks/>
            </p:cNvSpPr>
            <p:nvPr/>
          </p:nvSpPr>
          <p:spPr bwMode="auto">
            <a:xfrm>
              <a:off x="926" y="2613"/>
              <a:ext cx="3661" cy="547"/>
            </a:xfrm>
            <a:custGeom>
              <a:avLst/>
              <a:gdLst>
                <a:gd name="T0" fmla="*/ 0 w 3661"/>
                <a:gd name="T1" fmla="*/ 546 h 547"/>
                <a:gd name="T2" fmla="*/ 3660 w 3661"/>
                <a:gd name="T3" fmla="*/ 546 h 547"/>
                <a:gd name="T4" fmla="*/ 3255 w 3661"/>
                <a:gd name="T5" fmla="*/ 0 h 547"/>
                <a:gd name="T6" fmla="*/ 402 w 3661"/>
                <a:gd name="T7" fmla="*/ 0 h 547"/>
                <a:gd name="T8" fmla="*/ 0 w 3661"/>
                <a:gd name="T9" fmla="*/ 546 h 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61"/>
                <a:gd name="T16" fmla="*/ 0 h 547"/>
                <a:gd name="T17" fmla="*/ 3661 w 3661"/>
                <a:gd name="T18" fmla="*/ 547 h 5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61" h="547">
                  <a:moveTo>
                    <a:pt x="0" y="546"/>
                  </a:moveTo>
                  <a:lnTo>
                    <a:pt x="3660" y="546"/>
                  </a:lnTo>
                  <a:lnTo>
                    <a:pt x="3255" y="0"/>
                  </a:lnTo>
                  <a:lnTo>
                    <a:pt x="402" y="0"/>
                  </a:lnTo>
                  <a:lnTo>
                    <a:pt x="0" y="546"/>
                  </a:lnTo>
                </a:path>
              </a:pathLst>
            </a:custGeom>
            <a:solidFill>
              <a:srgbClr val="FF002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>
          <a:xfrm>
            <a:off x="701675" y="9906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852383" y="4256088"/>
            <a:ext cx="1412247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3496439" y="5253038"/>
            <a:ext cx="2140010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2362344538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 descr="The third step in Maslow's Hierarchy of Needs is love and belonging.  "/>
          <p:cNvGrpSpPr>
            <a:grpSpLocks/>
          </p:cNvGrpSpPr>
          <p:nvPr/>
        </p:nvGrpSpPr>
        <p:grpSpPr bwMode="auto">
          <a:xfrm>
            <a:off x="701675" y="2855913"/>
            <a:ext cx="8108950" cy="3138487"/>
            <a:chOff x="442" y="1799"/>
            <a:chExt cx="5108" cy="1977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1761" y="3339"/>
              <a:ext cx="1866" cy="410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61444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5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1887" y="2092"/>
              <a:ext cx="1706" cy="41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0970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3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0977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8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9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74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6" name="Rectangle 16"/>
          <p:cNvSpPr>
            <a:spLocks noGrp="1" noChangeArrowheads="1"/>
          </p:cNvSpPr>
          <p:nvPr>
            <p:ph type="title"/>
          </p:nvPr>
        </p:nvSpPr>
        <p:spPr>
          <a:xfrm>
            <a:off x="494506" y="10668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 Hierarchy of Needs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2512257" y="3259138"/>
            <a:ext cx="4095674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 and Belonging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3852383" y="4256088"/>
            <a:ext cx="1412247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496439" y="5253038"/>
            <a:ext cx="2140010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3682100523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 descr="The fourth step in Maslow's Hierarchy of Needs is self-esteem.  "/>
          <p:cNvGrpSpPr>
            <a:grpSpLocks/>
          </p:cNvGrpSpPr>
          <p:nvPr/>
        </p:nvGrpSpPr>
        <p:grpSpPr bwMode="auto">
          <a:xfrm>
            <a:off x="609600" y="2971800"/>
            <a:ext cx="8108950" cy="3138488"/>
            <a:chOff x="442" y="1799"/>
            <a:chExt cx="5108" cy="1977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auto">
            <a:xfrm>
              <a:off x="1756" y="3339"/>
              <a:ext cx="1876" cy="406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4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1891" y="2092"/>
              <a:ext cx="1698" cy="402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1999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02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2006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7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03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677862" y="871538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 Hierarchy of Needs</a:t>
            </a:r>
          </a:p>
        </p:txBody>
      </p:sp>
      <p:grpSp>
        <p:nvGrpSpPr>
          <p:cNvPr id="41988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976563" y="2014538"/>
            <a:ext cx="3116262" cy="1012825"/>
            <a:chOff x="1875" y="1269"/>
            <a:chExt cx="1963" cy="638"/>
          </a:xfrm>
        </p:grpSpPr>
        <p:sp>
          <p:nvSpPr>
            <p:cNvPr id="41993" name="Freeform 18"/>
            <p:cNvSpPr>
              <a:spLocks/>
            </p:cNvSpPr>
            <p:nvPr/>
          </p:nvSpPr>
          <p:spPr bwMode="auto">
            <a:xfrm>
              <a:off x="3238" y="1270"/>
              <a:ext cx="600" cy="637"/>
            </a:xfrm>
            <a:custGeom>
              <a:avLst/>
              <a:gdLst>
                <a:gd name="T0" fmla="*/ 409 w 600"/>
                <a:gd name="T1" fmla="*/ 636 h 637"/>
                <a:gd name="T2" fmla="*/ 599 w 600"/>
                <a:gd name="T3" fmla="*/ 454 h 637"/>
                <a:gd name="T4" fmla="*/ 104 w 600"/>
                <a:gd name="T5" fmla="*/ 0 h 637"/>
                <a:gd name="T6" fmla="*/ 0 w 600"/>
                <a:gd name="T7" fmla="*/ 96 h 637"/>
                <a:gd name="T8" fmla="*/ 409 w 600"/>
                <a:gd name="T9" fmla="*/ 636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637"/>
                <a:gd name="T17" fmla="*/ 600 w 600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637">
                  <a:moveTo>
                    <a:pt x="409" y="636"/>
                  </a:moveTo>
                  <a:lnTo>
                    <a:pt x="599" y="454"/>
                  </a:lnTo>
                  <a:lnTo>
                    <a:pt x="104" y="0"/>
                  </a:lnTo>
                  <a:lnTo>
                    <a:pt x="0" y="96"/>
                  </a:lnTo>
                  <a:lnTo>
                    <a:pt x="409" y="636"/>
                  </a:lnTo>
                </a:path>
              </a:pathLst>
            </a:custGeom>
            <a:solidFill>
              <a:srgbClr val="FFA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Freeform 19"/>
            <p:cNvSpPr>
              <a:spLocks/>
            </p:cNvSpPr>
            <p:nvPr/>
          </p:nvSpPr>
          <p:spPr bwMode="auto">
            <a:xfrm>
              <a:off x="2290" y="1269"/>
              <a:ext cx="1051" cy="97"/>
            </a:xfrm>
            <a:custGeom>
              <a:avLst/>
              <a:gdLst>
                <a:gd name="T0" fmla="*/ 0 w 1051"/>
                <a:gd name="T1" fmla="*/ 96 h 97"/>
                <a:gd name="T2" fmla="*/ 946 w 1051"/>
                <a:gd name="T3" fmla="*/ 96 h 97"/>
                <a:gd name="T4" fmla="*/ 1050 w 1051"/>
                <a:gd name="T5" fmla="*/ 0 h 97"/>
                <a:gd name="T6" fmla="*/ 326 w 1051"/>
                <a:gd name="T7" fmla="*/ 0 h 97"/>
                <a:gd name="T8" fmla="*/ 0 w 1051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1"/>
                <a:gd name="T16" fmla="*/ 0 h 97"/>
                <a:gd name="T17" fmla="*/ 1051 w 105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1" h="97">
                  <a:moveTo>
                    <a:pt x="0" y="96"/>
                  </a:moveTo>
                  <a:lnTo>
                    <a:pt x="946" y="96"/>
                  </a:lnTo>
                  <a:lnTo>
                    <a:pt x="1050" y="0"/>
                  </a:lnTo>
                  <a:lnTo>
                    <a:pt x="326" y="0"/>
                  </a:lnTo>
                  <a:lnTo>
                    <a:pt x="0" y="96"/>
                  </a:lnTo>
                </a:path>
              </a:pathLst>
            </a:custGeom>
            <a:solidFill>
              <a:srgbClr val="C04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Freeform 20"/>
            <p:cNvSpPr>
              <a:spLocks/>
            </p:cNvSpPr>
            <p:nvPr/>
          </p:nvSpPr>
          <p:spPr bwMode="auto">
            <a:xfrm>
              <a:off x="1875" y="1365"/>
              <a:ext cx="1773" cy="542"/>
            </a:xfrm>
            <a:custGeom>
              <a:avLst/>
              <a:gdLst>
                <a:gd name="T0" fmla="*/ 0 w 1773"/>
                <a:gd name="T1" fmla="*/ 541 h 542"/>
                <a:gd name="T2" fmla="*/ 1772 w 1773"/>
                <a:gd name="T3" fmla="*/ 541 h 542"/>
                <a:gd name="T4" fmla="*/ 1361 w 1773"/>
                <a:gd name="T5" fmla="*/ 0 h 542"/>
                <a:gd name="T6" fmla="*/ 413 w 1773"/>
                <a:gd name="T7" fmla="*/ 0 h 542"/>
                <a:gd name="T8" fmla="*/ 0 w 1773"/>
                <a:gd name="T9" fmla="*/ 541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542"/>
                <a:gd name="T17" fmla="*/ 1773 w 1773"/>
                <a:gd name="T18" fmla="*/ 542 h 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542">
                  <a:moveTo>
                    <a:pt x="0" y="541"/>
                  </a:moveTo>
                  <a:lnTo>
                    <a:pt x="1772" y="541"/>
                  </a:lnTo>
                  <a:lnTo>
                    <a:pt x="1361" y="0"/>
                  </a:lnTo>
                  <a:lnTo>
                    <a:pt x="413" y="0"/>
                  </a:lnTo>
                  <a:lnTo>
                    <a:pt x="0" y="541"/>
                  </a:lnTo>
                </a:path>
              </a:pathLst>
            </a:custGeom>
            <a:solidFill>
              <a:srgbClr val="FF6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3398679" y="2371725"/>
            <a:ext cx="2330767" cy="52065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Self-Esteem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2512257" y="3259138"/>
            <a:ext cx="4095674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Belonging</a:t>
            </a: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3846033" y="4343400"/>
            <a:ext cx="1412247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3496439" y="5253038"/>
            <a:ext cx="2140010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2140086542"/>
      </p:ext>
    </p:ext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2855913"/>
            <a:ext cx="8108950" cy="3138487"/>
            <a:chOff x="442" y="1799"/>
            <a:chExt cx="5108" cy="1977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1761" y="3339"/>
              <a:ext cx="1866" cy="410"/>
            </a:xfrm>
            <a:prstGeom prst="rect">
              <a:avLst/>
            </a:prstGeom>
            <a:solidFill>
              <a:srgbClr val="00AE00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Tell the truth</a:t>
              </a:r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>
              <a:off x="1834" y="2694"/>
              <a:ext cx="2042" cy="756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Commit to use</a:t>
              </a:r>
            </a:p>
            <a:p>
              <a:pPr algn="ctr" latinLnBrk="1">
                <a:defRPr/>
              </a:pPr>
              <a:endPara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1887" y="2092"/>
              <a:ext cx="1706" cy="41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Affirmation</a:t>
              </a:r>
            </a:p>
          </p:txBody>
        </p:sp>
        <p:sp>
          <p:nvSpPr>
            <p:cNvPr id="43027" name="Freeform 6"/>
            <p:cNvSpPr>
              <a:spLocks/>
            </p:cNvSpPr>
            <p:nvPr/>
          </p:nvSpPr>
          <p:spPr bwMode="auto">
            <a:xfrm>
              <a:off x="4649" y="2846"/>
              <a:ext cx="901" cy="929"/>
            </a:xfrm>
            <a:custGeom>
              <a:avLst/>
              <a:gdLst>
                <a:gd name="T0" fmla="*/ 425 w 901"/>
                <a:gd name="T1" fmla="*/ 928 h 929"/>
                <a:gd name="T2" fmla="*/ 0 w 901"/>
                <a:gd name="T3" fmla="*/ 395 h 929"/>
                <a:gd name="T4" fmla="*/ 398 w 901"/>
                <a:gd name="T5" fmla="*/ 0 h 929"/>
                <a:gd name="T6" fmla="*/ 900 w 901"/>
                <a:gd name="T7" fmla="*/ 462 h 929"/>
                <a:gd name="T8" fmla="*/ 425 w 901"/>
                <a:gd name="T9" fmla="*/ 928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1"/>
                <a:gd name="T16" fmla="*/ 0 h 929"/>
                <a:gd name="T17" fmla="*/ 901 w 90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1" h="929">
                  <a:moveTo>
                    <a:pt x="425" y="928"/>
                  </a:moveTo>
                  <a:lnTo>
                    <a:pt x="0" y="395"/>
                  </a:lnTo>
                  <a:lnTo>
                    <a:pt x="398" y="0"/>
                  </a:lnTo>
                  <a:lnTo>
                    <a:pt x="900" y="462"/>
                  </a:lnTo>
                  <a:lnTo>
                    <a:pt x="425" y="928"/>
                  </a:lnTo>
                </a:path>
              </a:pathLst>
            </a:custGeom>
            <a:solidFill>
              <a:srgbClr val="0054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7"/>
            <p:cNvSpPr>
              <a:spLocks/>
            </p:cNvSpPr>
            <p:nvPr/>
          </p:nvSpPr>
          <p:spPr bwMode="auto">
            <a:xfrm>
              <a:off x="851" y="2846"/>
              <a:ext cx="4197" cy="398"/>
            </a:xfrm>
            <a:custGeom>
              <a:avLst/>
              <a:gdLst>
                <a:gd name="T0" fmla="*/ 0 w 4197"/>
                <a:gd name="T1" fmla="*/ 397 h 398"/>
                <a:gd name="T2" fmla="*/ 3798 w 4197"/>
                <a:gd name="T3" fmla="*/ 397 h 398"/>
                <a:gd name="T4" fmla="*/ 4196 w 4197"/>
                <a:gd name="T5" fmla="*/ 0 h 398"/>
                <a:gd name="T6" fmla="*/ 536 w 4197"/>
                <a:gd name="T7" fmla="*/ 0 h 398"/>
                <a:gd name="T8" fmla="*/ 0 w 4197"/>
                <a:gd name="T9" fmla="*/ 397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7"/>
                <a:gd name="T16" fmla="*/ 0 h 398"/>
                <a:gd name="T17" fmla="*/ 4197 w 4197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7" h="398">
                  <a:moveTo>
                    <a:pt x="0" y="397"/>
                  </a:moveTo>
                  <a:lnTo>
                    <a:pt x="3798" y="397"/>
                  </a:lnTo>
                  <a:lnTo>
                    <a:pt x="4196" y="0"/>
                  </a:lnTo>
                  <a:lnTo>
                    <a:pt x="536" y="0"/>
                  </a:lnTo>
                  <a:lnTo>
                    <a:pt x="0" y="397"/>
                  </a:lnTo>
                </a:path>
              </a:pathLst>
            </a:custGeom>
            <a:solidFill>
              <a:srgbClr val="003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Freeform 8"/>
            <p:cNvSpPr>
              <a:spLocks/>
            </p:cNvSpPr>
            <p:nvPr/>
          </p:nvSpPr>
          <p:spPr bwMode="auto">
            <a:xfrm>
              <a:off x="442" y="3241"/>
              <a:ext cx="4635" cy="535"/>
            </a:xfrm>
            <a:custGeom>
              <a:avLst/>
              <a:gdLst>
                <a:gd name="T0" fmla="*/ 407 w 4635"/>
                <a:gd name="T1" fmla="*/ 0 h 535"/>
                <a:gd name="T2" fmla="*/ 4205 w 4635"/>
                <a:gd name="T3" fmla="*/ 0 h 535"/>
                <a:gd name="T4" fmla="*/ 4634 w 4635"/>
                <a:gd name="T5" fmla="*/ 534 h 535"/>
                <a:gd name="T6" fmla="*/ 0 w 4635"/>
                <a:gd name="T7" fmla="*/ 534 h 535"/>
                <a:gd name="T8" fmla="*/ 407 w 4635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5"/>
                <a:gd name="T16" fmla="*/ 0 h 535"/>
                <a:gd name="T17" fmla="*/ 4635 w 4635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5" h="535">
                  <a:moveTo>
                    <a:pt x="407" y="0"/>
                  </a:moveTo>
                  <a:lnTo>
                    <a:pt x="4205" y="0"/>
                  </a:lnTo>
                  <a:lnTo>
                    <a:pt x="4634" y="534"/>
                  </a:lnTo>
                  <a:lnTo>
                    <a:pt x="0" y="534"/>
                  </a:lnTo>
                  <a:lnTo>
                    <a:pt x="407" y="0"/>
                  </a:lnTo>
                </a:path>
              </a:pathLst>
            </a:custGeom>
            <a:solidFill>
              <a:srgbClr val="00AE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30" name="Group 9"/>
            <p:cNvGrpSpPr>
              <a:grpSpLocks/>
            </p:cNvGrpSpPr>
            <p:nvPr/>
          </p:nvGrpSpPr>
          <p:grpSpPr bwMode="auto">
            <a:xfrm>
              <a:off x="926" y="2319"/>
              <a:ext cx="4051" cy="841"/>
              <a:chOff x="926" y="2319"/>
              <a:chExt cx="4051" cy="841"/>
            </a:xfrm>
          </p:grpSpPr>
          <p:sp>
            <p:nvSpPr>
              <p:cNvPr id="43034" name="Freeform 10"/>
              <p:cNvSpPr>
                <a:spLocks/>
              </p:cNvSpPr>
              <p:nvPr/>
            </p:nvSpPr>
            <p:spPr bwMode="auto">
              <a:xfrm>
                <a:off x="4181" y="2319"/>
                <a:ext cx="796" cy="841"/>
              </a:xfrm>
              <a:custGeom>
                <a:avLst/>
                <a:gdLst>
                  <a:gd name="T0" fmla="*/ 405 w 796"/>
                  <a:gd name="T1" fmla="*/ 840 h 841"/>
                  <a:gd name="T2" fmla="*/ 0 w 796"/>
                  <a:gd name="T3" fmla="*/ 294 h 841"/>
                  <a:gd name="T4" fmla="*/ 296 w 796"/>
                  <a:gd name="T5" fmla="*/ 0 h 841"/>
                  <a:gd name="T6" fmla="*/ 795 w 796"/>
                  <a:gd name="T7" fmla="*/ 463 h 841"/>
                  <a:gd name="T8" fmla="*/ 405 w 796"/>
                  <a:gd name="T9" fmla="*/ 840 h 8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6"/>
                  <a:gd name="T16" fmla="*/ 0 h 841"/>
                  <a:gd name="T17" fmla="*/ 796 w 796"/>
                  <a:gd name="T18" fmla="*/ 841 h 8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6" h="841">
                    <a:moveTo>
                      <a:pt x="405" y="840"/>
                    </a:moveTo>
                    <a:lnTo>
                      <a:pt x="0" y="294"/>
                    </a:lnTo>
                    <a:lnTo>
                      <a:pt x="296" y="0"/>
                    </a:lnTo>
                    <a:lnTo>
                      <a:pt x="795" y="463"/>
                    </a:lnTo>
                    <a:lnTo>
                      <a:pt x="405" y="840"/>
                    </a:lnTo>
                  </a:path>
                </a:pathLst>
              </a:custGeom>
              <a:solidFill>
                <a:srgbClr val="FF608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5" name="Freeform 11"/>
              <p:cNvSpPr>
                <a:spLocks/>
              </p:cNvSpPr>
              <p:nvPr/>
            </p:nvSpPr>
            <p:spPr bwMode="auto">
              <a:xfrm>
                <a:off x="1326" y="2319"/>
                <a:ext cx="3154" cy="297"/>
              </a:xfrm>
              <a:custGeom>
                <a:avLst/>
                <a:gdLst>
                  <a:gd name="T0" fmla="*/ 0 w 3154"/>
                  <a:gd name="T1" fmla="*/ 296 h 297"/>
                  <a:gd name="T2" fmla="*/ 2857 w 3154"/>
                  <a:gd name="T3" fmla="*/ 296 h 297"/>
                  <a:gd name="T4" fmla="*/ 3153 w 3154"/>
                  <a:gd name="T5" fmla="*/ 0 h 297"/>
                  <a:gd name="T6" fmla="*/ 565 w 3154"/>
                  <a:gd name="T7" fmla="*/ 1 h 297"/>
                  <a:gd name="T8" fmla="*/ 0 w 3154"/>
                  <a:gd name="T9" fmla="*/ 296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4"/>
                  <a:gd name="T16" fmla="*/ 0 h 297"/>
                  <a:gd name="T17" fmla="*/ 3154 w 3154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4" h="297">
                    <a:moveTo>
                      <a:pt x="0" y="296"/>
                    </a:moveTo>
                    <a:lnTo>
                      <a:pt x="2857" y="296"/>
                    </a:lnTo>
                    <a:lnTo>
                      <a:pt x="3153" y="0"/>
                    </a:lnTo>
                    <a:lnTo>
                      <a:pt x="565" y="1"/>
                    </a:lnTo>
                    <a:lnTo>
                      <a:pt x="0" y="296"/>
                    </a:lnTo>
                  </a:path>
                </a:pathLst>
              </a:custGeom>
              <a:solidFill>
                <a:srgbClr val="80000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Freeform 12"/>
              <p:cNvSpPr>
                <a:spLocks/>
              </p:cNvSpPr>
              <p:nvPr/>
            </p:nvSpPr>
            <p:spPr bwMode="auto">
              <a:xfrm>
                <a:off x="926" y="2613"/>
                <a:ext cx="3661" cy="547"/>
              </a:xfrm>
              <a:custGeom>
                <a:avLst/>
                <a:gdLst>
                  <a:gd name="T0" fmla="*/ 0 w 3661"/>
                  <a:gd name="T1" fmla="*/ 546 h 547"/>
                  <a:gd name="T2" fmla="*/ 3660 w 3661"/>
                  <a:gd name="T3" fmla="*/ 546 h 547"/>
                  <a:gd name="T4" fmla="*/ 3255 w 3661"/>
                  <a:gd name="T5" fmla="*/ 0 h 547"/>
                  <a:gd name="T6" fmla="*/ 402 w 3661"/>
                  <a:gd name="T7" fmla="*/ 0 h 547"/>
                  <a:gd name="T8" fmla="*/ 0 w 3661"/>
                  <a:gd name="T9" fmla="*/ 546 h 5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1"/>
                  <a:gd name="T16" fmla="*/ 0 h 547"/>
                  <a:gd name="T17" fmla="*/ 3661 w 3661"/>
                  <a:gd name="T18" fmla="*/ 547 h 5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1" h="547">
                    <a:moveTo>
                      <a:pt x="0" y="546"/>
                    </a:moveTo>
                    <a:lnTo>
                      <a:pt x="3660" y="546"/>
                    </a:lnTo>
                    <a:lnTo>
                      <a:pt x="3255" y="0"/>
                    </a:lnTo>
                    <a:lnTo>
                      <a:pt x="402" y="0"/>
                    </a:lnTo>
                    <a:lnTo>
                      <a:pt x="0" y="546"/>
                    </a:lnTo>
                  </a:path>
                </a:pathLst>
              </a:custGeom>
              <a:solidFill>
                <a:srgbClr val="FF0020"/>
              </a:solidFill>
              <a:ln w="253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31" name="Freeform 13"/>
            <p:cNvSpPr>
              <a:spLocks/>
            </p:cNvSpPr>
            <p:nvPr/>
          </p:nvSpPr>
          <p:spPr bwMode="auto">
            <a:xfrm>
              <a:off x="3707" y="1799"/>
              <a:ext cx="696" cy="729"/>
            </a:xfrm>
            <a:custGeom>
              <a:avLst/>
              <a:gdLst>
                <a:gd name="T0" fmla="*/ 0 w 696"/>
                <a:gd name="T1" fmla="*/ 198 h 729"/>
                <a:gd name="T2" fmla="*/ 413 w 696"/>
                <a:gd name="T3" fmla="*/ 728 h 729"/>
                <a:gd name="T4" fmla="*/ 695 w 696"/>
                <a:gd name="T5" fmla="*/ 456 h 729"/>
                <a:gd name="T6" fmla="*/ 200 w 696"/>
                <a:gd name="T7" fmla="*/ 0 h 729"/>
                <a:gd name="T8" fmla="*/ 0 w 696"/>
                <a:gd name="T9" fmla="*/ 198 h 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729"/>
                <a:gd name="T17" fmla="*/ 696 w 696"/>
                <a:gd name="T18" fmla="*/ 729 h 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729">
                  <a:moveTo>
                    <a:pt x="0" y="198"/>
                  </a:moveTo>
                  <a:lnTo>
                    <a:pt x="413" y="728"/>
                  </a:lnTo>
                  <a:lnTo>
                    <a:pt x="695" y="456"/>
                  </a:lnTo>
                  <a:lnTo>
                    <a:pt x="200" y="0"/>
                  </a:lnTo>
                  <a:lnTo>
                    <a:pt x="0" y="198"/>
                  </a:lnTo>
                </a:path>
              </a:pathLst>
            </a:custGeom>
            <a:solidFill>
              <a:srgbClr val="C060FF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Freeform 14"/>
            <p:cNvSpPr>
              <a:spLocks/>
            </p:cNvSpPr>
            <p:nvPr/>
          </p:nvSpPr>
          <p:spPr bwMode="auto">
            <a:xfrm>
              <a:off x="1799" y="1799"/>
              <a:ext cx="2108" cy="198"/>
            </a:xfrm>
            <a:custGeom>
              <a:avLst/>
              <a:gdLst>
                <a:gd name="T0" fmla="*/ 0 w 2108"/>
                <a:gd name="T1" fmla="*/ 197 h 198"/>
                <a:gd name="T2" fmla="*/ 1907 w 2108"/>
                <a:gd name="T3" fmla="*/ 197 h 198"/>
                <a:gd name="T4" fmla="*/ 2107 w 2108"/>
                <a:gd name="T5" fmla="*/ 0 h 198"/>
                <a:gd name="T6" fmla="*/ 533 w 2108"/>
                <a:gd name="T7" fmla="*/ 0 h 198"/>
                <a:gd name="T8" fmla="*/ 0 w 2108"/>
                <a:gd name="T9" fmla="*/ 197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8"/>
                <a:gd name="T16" fmla="*/ 0 h 198"/>
                <a:gd name="T17" fmla="*/ 2108 w 2108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8" h="198">
                  <a:moveTo>
                    <a:pt x="0" y="197"/>
                  </a:moveTo>
                  <a:lnTo>
                    <a:pt x="1907" y="197"/>
                  </a:lnTo>
                  <a:lnTo>
                    <a:pt x="2107" y="0"/>
                  </a:lnTo>
                  <a:lnTo>
                    <a:pt x="533" y="0"/>
                  </a:lnTo>
                  <a:lnTo>
                    <a:pt x="0" y="197"/>
                  </a:lnTo>
                </a:path>
              </a:pathLst>
            </a:custGeom>
            <a:solidFill>
              <a:srgbClr val="6000A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Freeform 15"/>
            <p:cNvSpPr>
              <a:spLocks/>
            </p:cNvSpPr>
            <p:nvPr/>
          </p:nvSpPr>
          <p:spPr bwMode="auto">
            <a:xfrm>
              <a:off x="1394" y="1996"/>
              <a:ext cx="2725" cy="533"/>
            </a:xfrm>
            <a:custGeom>
              <a:avLst/>
              <a:gdLst>
                <a:gd name="T0" fmla="*/ 0 w 2725"/>
                <a:gd name="T1" fmla="*/ 532 h 533"/>
                <a:gd name="T2" fmla="*/ 2724 w 2725"/>
                <a:gd name="T3" fmla="*/ 532 h 533"/>
                <a:gd name="T4" fmla="*/ 2312 w 2725"/>
                <a:gd name="T5" fmla="*/ 0 h 533"/>
                <a:gd name="T6" fmla="*/ 405 w 2725"/>
                <a:gd name="T7" fmla="*/ 0 h 533"/>
                <a:gd name="T8" fmla="*/ 0 w 2725"/>
                <a:gd name="T9" fmla="*/ 532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5"/>
                <a:gd name="T16" fmla="*/ 0 h 533"/>
                <a:gd name="T17" fmla="*/ 2725 w 2725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5" h="533">
                  <a:moveTo>
                    <a:pt x="0" y="532"/>
                  </a:moveTo>
                  <a:lnTo>
                    <a:pt x="2724" y="532"/>
                  </a:lnTo>
                  <a:lnTo>
                    <a:pt x="2312" y="0"/>
                  </a:lnTo>
                  <a:lnTo>
                    <a:pt x="405" y="0"/>
                  </a:lnTo>
                  <a:lnTo>
                    <a:pt x="0" y="532"/>
                  </a:lnTo>
                </a:path>
              </a:pathLst>
            </a:custGeom>
            <a:solidFill>
              <a:srgbClr val="A040E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0" name="Rectangle 16"/>
          <p:cNvSpPr>
            <a:spLocks noGrp="1" noChangeArrowheads="1"/>
          </p:cNvSpPr>
          <p:nvPr>
            <p:ph type="title"/>
          </p:nvPr>
        </p:nvSpPr>
        <p:spPr>
          <a:xfrm>
            <a:off x="463550" y="1371600"/>
            <a:ext cx="7772400" cy="1143000"/>
          </a:xfrm>
        </p:spPr>
        <p:txBody>
          <a:bodyPr lIns="90488" tIns="44450" rIns="90488" bIns="44450" anchor="t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Maslow’s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Hierarchy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Needs</a:t>
            </a:r>
          </a:p>
        </p:txBody>
      </p:sp>
      <p:grpSp>
        <p:nvGrpSpPr>
          <p:cNvPr id="43012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976563" y="2014538"/>
            <a:ext cx="3116262" cy="1012825"/>
            <a:chOff x="1875" y="1269"/>
            <a:chExt cx="1963" cy="638"/>
          </a:xfrm>
        </p:grpSpPr>
        <p:sp>
          <p:nvSpPr>
            <p:cNvPr id="43021" name="Freeform 18"/>
            <p:cNvSpPr>
              <a:spLocks/>
            </p:cNvSpPr>
            <p:nvPr/>
          </p:nvSpPr>
          <p:spPr bwMode="auto">
            <a:xfrm>
              <a:off x="3238" y="1270"/>
              <a:ext cx="600" cy="637"/>
            </a:xfrm>
            <a:custGeom>
              <a:avLst/>
              <a:gdLst>
                <a:gd name="T0" fmla="*/ 409 w 600"/>
                <a:gd name="T1" fmla="*/ 636 h 637"/>
                <a:gd name="T2" fmla="*/ 599 w 600"/>
                <a:gd name="T3" fmla="*/ 454 h 637"/>
                <a:gd name="T4" fmla="*/ 104 w 600"/>
                <a:gd name="T5" fmla="*/ 0 h 637"/>
                <a:gd name="T6" fmla="*/ 0 w 600"/>
                <a:gd name="T7" fmla="*/ 96 h 637"/>
                <a:gd name="T8" fmla="*/ 409 w 600"/>
                <a:gd name="T9" fmla="*/ 636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"/>
                <a:gd name="T16" fmla="*/ 0 h 637"/>
                <a:gd name="T17" fmla="*/ 600 w 600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" h="637">
                  <a:moveTo>
                    <a:pt x="409" y="636"/>
                  </a:moveTo>
                  <a:lnTo>
                    <a:pt x="599" y="454"/>
                  </a:lnTo>
                  <a:lnTo>
                    <a:pt x="104" y="0"/>
                  </a:lnTo>
                  <a:lnTo>
                    <a:pt x="0" y="96"/>
                  </a:lnTo>
                  <a:lnTo>
                    <a:pt x="409" y="636"/>
                  </a:lnTo>
                </a:path>
              </a:pathLst>
            </a:custGeom>
            <a:solidFill>
              <a:srgbClr val="FFA08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Freeform 19"/>
            <p:cNvSpPr>
              <a:spLocks/>
            </p:cNvSpPr>
            <p:nvPr/>
          </p:nvSpPr>
          <p:spPr bwMode="auto">
            <a:xfrm>
              <a:off x="2290" y="1269"/>
              <a:ext cx="1051" cy="97"/>
            </a:xfrm>
            <a:custGeom>
              <a:avLst/>
              <a:gdLst>
                <a:gd name="T0" fmla="*/ 0 w 1051"/>
                <a:gd name="T1" fmla="*/ 96 h 97"/>
                <a:gd name="T2" fmla="*/ 946 w 1051"/>
                <a:gd name="T3" fmla="*/ 96 h 97"/>
                <a:gd name="T4" fmla="*/ 1050 w 1051"/>
                <a:gd name="T5" fmla="*/ 0 h 97"/>
                <a:gd name="T6" fmla="*/ 326 w 1051"/>
                <a:gd name="T7" fmla="*/ 0 h 97"/>
                <a:gd name="T8" fmla="*/ 0 w 1051"/>
                <a:gd name="T9" fmla="*/ 9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1"/>
                <a:gd name="T16" fmla="*/ 0 h 97"/>
                <a:gd name="T17" fmla="*/ 1051 w 1051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1" h="97">
                  <a:moveTo>
                    <a:pt x="0" y="96"/>
                  </a:moveTo>
                  <a:lnTo>
                    <a:pt x="946" y="96"/>
                  </a:lnTo>
                  <a:lnTo>
                    <a:pt x="1050" y="0"/>
                  </a:lnTo>
                  <a:lnTo>
                    <a:pt x="326" y="0"/>
                  </a:lnTo>
                  <a:lnTo>
                    <a:pt x="0" y="96"/>
                  </a:lnTo>
                </a:path>
              </a:pathLst>
            </a:custGeom>
            <a:solidFill>
              <a:srgbClr val="C04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Freeform 20"/>
            <p:cNvSpPr>
              <a:spLocks/>
            </p:cNvSpPr>
            <p:nvPr/>
          </p:nvSpPr>
          <p:spPr bwMode="auto">
            <a:xfrm>
              <a:off x="1875" y="1365"/>
              <a:ext cx="1773" cy="542"/>
            </a:xfrm>
            <a:custGeom>
              <a:avLst/>
              <a:gdLst>
                <a:gd name="T0" fmla="*/ 0 w 1773"/>
                <a:gd name="T1" fmla="*/ 541 h 542"/>
                <a:gd name="T2" fmla="*/ 1772 w 1773"/>
                <a:gd name="T3" fmla="*/ 541 h 542"/>
                <a:gd name="T4" fmla="*/ 1361 w 1773"/>
                <a:gd name="T5" fmla="*/ 0 h 542"/>
                <a:gd name="T6" fmla="*/ 413 w 1773"/>
                <a:gd name="T7" fmla="*/ 0 h 542"/>
                <a:gd name="T8" fmla="*/ 0 w 1773"/>
                <a:gd name="T9" fmla="*/ 541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542"/>
                <a:gd name="T17" fmla="*/ 1773 w 1773"/>
                <a:gd name="T18" fmla="*/ 542 h 5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542">
                  <a:moveTo>
                    <a:pt x="0" y="541"/>
                  </a:moveTo>
                  <a:lnTo>
                    <a:pt x="1772" y="541"/>
                  </a:lnTo>
                  <a:lnTo>
                    <a:pt x="1361" y="0"/>
                  </a:lnTo>
                  <a:lnTo>
                    <a:pt x="413" y="0"/>
                  </a:lnTo>
                  <a:lnTo>
                    <a:pt x="0" y="541"/>
                  </a:lnTo>
                </a:path>
              </a:pathLst>
            </a:custGeom>
            <a:solidFill>
              <a:srgbClr val="FF6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3" name="Group 21" descr="The last step in Maslow's Hierarchy of Needs is self-actualization.  "/>
          <p:cNvGrpSpPr>
            <a:grpSpLocks/>
          </p:cNvGrpSpPr>
          <p:nvPr/>
        </p:nvGrpSpPr>
        <p:grpSpPr bwMode="auto">
          <a:xfrm>
            <a:off x="3717925" y="1179513"/>
            <a:ext cx="1457325" cy="857250"/>
            <a:chOff x="2342" y="743"/>
            <a:chExt cx="918" cy="540"/>
          </a:xfrm>
        </p:grpSpPr>
        <p:sp>
          <p:nvSpPr>
            <p:cNvPr id="43019" name="Freeform 22"/>
            <p:cNvSpPr>
              <a:spLocks/>
            </p:cNvSpPr>
            <p:nvPr/>
          </p:nvSpPr>
          <p:spPr bwMode="auto">
            <a:xfrm>
              <a:off x="2753" y="743"/>
              <a:ext cx="507" cy="540"/>
            </a:xfrm>
            <a:custGeom>
              <a:avLst/>
              <a:gdLst>
                <a:gd name="T0" fmla="*/ 411 w 507"/>
                <a:gd name="T1" fmla="*/ 539 h 540"/>
                <a:gd name="T2" fmla="*/ 506 w 507"/>
                <a:gd name="T3" fmla="*/ 455 h 540"/>
                <a:gd name="T4" fmla="*/ 0 w 507"/>
                <a:gd name="T5" fmla="*/ 0 h 540"/>
                <a:gd name="T6" fmla="*/ 411 w 507"/>
                <a:gd name="T7" fmla="*/ 539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7"/>
                <a:gd name="T13" fmla="*/ 0 h 540"/>
                <a:gd name="T14" fmla="*/ 507 w 507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7" h="540">
                  <a:moveTo>
                    <a:pt x="411" y="539"/>
                  </a:moveTo>
                  <a:lnTo>
                    <a:pt x="506" y="455"/>
                  </a:lnTo>
                  <a:lnTo>
                    <a:pt x="0" y="0"/>
                  </a:lnTo>
                  <a:lnTo>
                    <a:pt x="411" y="539"/>
                  </a:lnTo>
                </a:path>
              </a:pathLst>
            </a:custGeom>
            <a:solidFill>
              <a:srgbClr val="FFC02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Freeform 23"/>
            <p:cNvSpPr>
              <a:spLocks/>
            </p:cNvSpPr>
            <p:nvPr/>
          </p:nvSpPr>
          <p:spPr bwMode="auto">
            <a:xfrm>
              <a:off x="2342" y="743"/>
              <a:ext cx="823" cy="540"/>
            </a:xfrm>
            <a:custGeom>
              <a:avLst/>
              <a:gdLst>
                <a:gd name="T0" fmla="*/ 0 w 823"/>
                <a:gd name="T1" fmla="*/ 539 h 540"/>
                <a:gd name="T2" fmla="*/ 822 w 823"/>
                <a:gd name="T3" fmla="*/ 539 h 540"/>
                <a:gd name="T4" fmla="*/ 411 w 823"/>
                <a:gd name="T5" fmla="*/ 0 h 540"/>
                <a:gd name="T6" fmla="*/ 0 w 823"/>
                <a:gd name="T7" fmla="*/ 539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3"/>
                <a:gd name="T13" fmla="*/ 0 h 540"/>
                <a:gd name="T14" fmla="*/ 823 w 823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3" h="540">
                  <a:moveTo>
                    <a:pt x="0" y="539"/>
                  </a:moveTo>
                  <a:lnTo>
                    <a:pt x="822" y="539"/>
                  </a:lnTo>
                  <a:lnTo>
                    <a:pt x="411" y="0"/>
                  </a:lnTo>
                  <a:lnTo>
                    <a:pt x="0" y="539"/>
                  </a:lnTo>
                </a:path>
              </a:pathLst>
            </a:custGeom>
            <a:solidFill>
              <a:srgbClr val="FFA000"/>
            </a:solidFill>
            <a:ln w="25399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5127625" y="1371600"/>
            <a:ext cx="4016375" cy="6381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Self-Actualization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3443563" y="2371725"/>
            <a:ext cx="2240999" cy="52065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Self-Esteem</a:t>
            </a: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2512257" y="3259138"/>
            <a:ext cx="4095674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Love and Belonging</a:t>
            </a: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3852383" y="4256088"/>
            <a:ext cx="1412247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Safety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3496439" y="5253038"/>
            <a:ext cx="2140010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Biological</a:t>
            </a:r>
          </a:p>
        </p:txBody>
      </p:sp>
    </p:spTree>
    <p:extLst>
      <p:ext uri="{BB962C8B-B14F-4D97-AF65-F5344CB8AC3E}">
        <p14:creationId xmlns:p14="http://schemas.microsoft.com/office/powerpoint/2010/main" val="2653991448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4" y="188913"/>
            <a:ext cx="7235825" cy="723900"/>
          </a:xfrm>
        </p:spPr>
        <p:txBody>
          <a:bodyPr/>
          <a:lstStyle/>
          <a:p>
            <a:r>
              <a:rPr lang="en-US" altLang="en-US" dirty="0"/>
              <a:t>We are all aiming for self-actualization.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7056438" cy="47339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Feeling secure, loved, respected</a:t>
            </a:r>
          </a:p>
          <a:p>
            <a:pPr>
              <a:defRPr/>
            </a:pPr>
            <a:r>
              <a:rPr lang="en-US" dirty="0"/>
              <a:t>Values self and others</a:t>
            </a:r>
          </a:p>
          <a:p>
            <a:pPr>
              <a:defRPr/>
            </a:pPr>
            <a:r>
              <a:rPr lang="en-US" dirty="0"/>
              <a:t>Independent</a:t>
            </a:r>
          </a:p>
          <a:p>
            <a:pPr>
              <a:defRPr/>
            </a:pPr>
            <a:r>
              <a:rPr lang="en-US" dirty="0"/>
              <a:t>Appreciates and cares for others</a:t>
            </a:r>
          </a:p>
          <a:p>
            <a:pPr>
              <a:defRPr/>
            </a:pPr>
            <a:r>
              <a:rPr lang="en-US" dirty="0"/>
              <a:t>Open to new ideas</a:t>
            </a:r>
          </a:p>
          <a:p>
            <a:pPr>
              <a:defRPr/>
            </a:pPr>
            <a:r>
              <a:rPr lang="en-US" dirty="0"/>
              <a:t>Feels at one with humankind</a:t>
            </a:r>
          </a:p>
          <a:p>
            <a:pPr>
              <a:defRPr/>
            </a:pPr>
            <a:r>
              <a:rPr lang="en-US" dirty="0"/>
              <a:t>Creative, passionate and enjoys life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654227"/>
            <a:ext cx="2195736" cy="21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78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908720"/>
            <a:ext cx="7056438" cy="7239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are Needs and Values Related?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988840"/>
            <a:ext cx="7056438" cy="4657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First we meet basic survival needs</a:t>
            </a:r>
          </a:p>
          <a:p>
            <a:pPr>
              <a:defRPr/>
            </a:pPr>
            <a:r>
              <a:rPr lang="en-US" dirty="0"/>
              <a:t>Then focus on wants or desires</a:t>
            </a:r>
          </a:p>
          <a:p>
            <a:pPr>
              <a:defRPr/>
            </a:pPr>
            <a:r>
              <a:rPr lang="en-US" dirty="0"/>
              <a:t>Determine what is important (values)</a:t>
            </a:r>
          </a:p>
          <a:p>
            <a:pPr>
              <a:defRPr/>
            </a:pPr>
            <a:r>
              <a:rPr lang="en-US" dirty="0"/>
              <a:t>Knowing what we value helps us to make good decisions</a:t>
            </a:r>
          </a:p>
          <a:p>
            <a:pPr>
              <a:defRPr/>
            </a:pPr>
            <a:r>
              <a:rPr lang="en-US" dirty="0"/>
              <a:t>Decide on life goals</a:t>
            </a:r>
          </a:p>
          <a:p>
            <a:pPr>
              <a:defRPr/>
            </a:pPr>
            <a:r>
              <a:rPr lang="en-US" dirty="0"/>
              <a:t>Accomplish goals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02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HOLLAND’S HEXAGON</a:t>
            </a:r>
            <a:endParaRPr lang="en-US"/>
          </a:p>
        </p:txBody>
      </p:sp>
      <p:pic>
        <p:nvPicPr>
          <p:cNvPr id="262146" name="Picture 2" descr="http://aai-assessment.com/wp-content/uploads/2015/07/RAISEC-Model.png&#10;&#10;Graphic shows Holland&amp;#39;s Hexagon: Conventional organizers, Realistic doers, Investigative thinkers, Artistic creators, Social helpers, and Enterprising persuader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63386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21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This graphic represents the relationship of values to accomplishing goals. First we meet our basic survival needs. Then we ask, &quot;What is possible?&quot; The next question is, &quot;What is important?&quot; We then make choices based on our values and decide on our life goals. We become self-actualized when we accomplish our goals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5135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1F430-44D4-42F6-94BC-09BA4F94D2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9176" y="1053222"/>
            <a:ext cx="6408737" cy="508000"/>
          </a:xfrm>
        </p:spPr>
        <p:txBody>
          <a:bodyPr/>
          <a:lstStyle/>
          <a:p>
            <a:r>
              <a:rPr lang="en-US" dirty="0"/>
              <a:t>Steps to Self-Actualization</a:t>
            </a:r>
          </a:p>
        </p:txBody>
      </p:sp>
    </p:spTree>
    <p:extLst>
      <p:ext uri="{BB962C8B-B14F-4D97-AF65-F5344CB8AC3E}">
        <p14:creationId xmlns:p14="http://schemas.microsoft.com/office/powerpoint/2010/main" val="1608739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Complete:</a:t>
            </a:r>
            <a:br>
              <a:rPr lang="en-US"/>
            </a:br>
            <a:r>
              <a:rPr lang="en-US"/>
              <a:t>Assessing Your Personal Values </a:t>
            </a:r>
            <a:br>
              <a:rPr lang="en-US"/>
            </a:br>
            <a:br>
              <a:rPr lang="en-US"/>
            </a:br>
            <a:r>
              <a:rPr lang="en-US"/>
              <a:t>Share your highest value with the class</a:t>
            </a:r>
            <a:br>
              <a:rPr lang="en-US"/>
            </a:br>
            <a:br>
              <a:rPr lang="en-US"/>
            </a:br>
            <a:r>
              <a:rPr lang="en-US"/>
              <a:t>Complete: </a:t>
            </a:r>
            <a:br>
              <a:rPr lang="en-US"/>
            </a:br>
            <a:r>
              <a:rPr lang="en-US"/>
              <a:t>Summing Up Values</a:t>
            </a:r>
          </a:p>
        </p:txBody>
      </p:sp>
    </p:spTree>
    <p:extLst>
      <p:ext uri="{BB962C8B-B14F-4D97-AF65-F5344CB8AC3E}">
        <p14:creationId xmlns:p14="http://schemas.microsoft.com/office/powerpoint/2010/main" val="418140496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Assignment: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My Personal Coat of 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6705600" cy="3733800"/>
          </a:xfrm>
        </p:spPr>
        <p:txBody>
          <a:bodyPr/>
          <a:lstStyle/>
          <a:p>
            <a:pPr>
              <a:defRPr/>
            </a:pPr>
            <a:r>
              <a:rPr lang="en-US"/>
              <a:t>What you like about yourself</a:t>
            </a:r>
          </a:p>
          <a:p>
            <a:pPr>
              <a:defRPr/>
            </a:pPr>
            <a:r>
              <a:rPr lang="en-US"/>
              <a:t>Your greatest achievement</a:t>
            </a:r>
          </a:p>
          <a:p>
            <a:pPr>
              <a:defRPr/>
            </a:pPr>
            <a:r>
              <a:rPr lang="en-US"/>
              <a:t>Your most prized possession</a:t>
            </a:r>
          </a:p>
          <a:p>
            <a:pPr>
              <a:defRPr/>
            </a:pPr>
            <a:r>
              <a:rPr lang="en-US"/>
              <a:t>What you value most in life</a:t>
            </a:r>
          </a:p>
          <a:p>
            <a:pPr>
              <a:defRPr/>
            </a:pPr>
            <a:r>
              <a:rPr lang="en-US"/>
              <a:t>A symbol of your personality</a:t>
            </a:r>
          </a:p>
          <a:p>
            <a:pPr>
              <a:defRPr/>
            </a:pPr>
            <a:r>
              <a:rPr lang="en-US"/>
              <a:t>Three words to be remembered by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>
                <a:solidFill>
                  <a:schemeClr val="tx1"/>
                </a:solidFill>
              </a:rPr>
              <a:t>Some samples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oatofArms1.JPG&#10;&#10;Sample of a student coat of arm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5926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2549AA-B89E-45A8-93A1-5FA01D864C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7400" y="216643"/>
            <a:ext cx="6408737" cy="508000"/>
          </a:xfrm>
        </p:spPr>
        <p:txBody>
          <a:bodyPr/>
          <a:lstStyle/>
          <a:p>
            <a:r>
              <a:rPr lang="en-US" dirty="0"/>
              <a:t>1. Sample Coat of Arms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oatofArms2.JPG&#10;Sample of a student coat of arm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63637"/>
            <a:ext cx="4724400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81A89-EFF1-4767-A9FD-0561A930D2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9750" y="391741"/>
            <a:ext cx="6408737" cy="508000"/>
          </a:xfrm>
        </p:spPr>
        <p:txBody>
          <a:bodyPr/>
          <a:lstStyle/>
          <a:p>
            <a:r>
              <a:rPr lang="en-US" dirty="0"/>
              <a:t>2. Sample Coat of Arms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oatofArms4.JPG&#10;&#10;Sample of a student coat of arm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5525"/>
            <a:ext cx="4818063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237609-0295-4048-BE05-FA3AD31EA9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8826" y="420924"/>
            <a:ext cx="6408737" cy="508000"/>
          </a:xfrm>
        </p:spPr>
        <p:txBody>
          <a:bodyPr/>
          <a:lstStyle/>
          <a:p>
            <a:r>
              <a:rPr lang="en-US" dirty="0"/>
              <a:t>3. Sample Coat of Arms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Complete:</a:t>
            </a:r>
            <a:br>
              <a:rPr lang="en-US"/>
            </a:br>
            <a:r>
              <a:rPr lang="en-US"/>
              <a:t>Assessing Your Personal Values </a:t>
            </a:r>
            <a:br>
              <a:rPr lang="en-US"/>
            </a:br>
            <a:br>
              <a:rPr lang="en-US"/>
            </a:br>
            <a:r>
              <a:rPr lang="en-US"/>
              <a:t>Share your highest value with the class</a:t>
            </a:r>
            <a:br>
              <a:rPr lang="en-US"/>
            </a:br>
            <a:br>
              <a:rPr lang="en-US"/>
            </a:br>
            <a:r>
              <a:rPr lang="en-US"/>
              <a:t>Complete: </a:t>
            </a:r>
            <a:br>
              <a:rPr lang="en-US"/>
            </a:br>
            <a:r>
              <a:rPr lang="en-US"/>
              <a:t>Summing Up Values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/>
              <a:t>Keys to Success:</a:t>
            </a:r>
            <a:br>
              <a:rPr lang="en-US"/>
            </a:br>
            <a:r>
              <a:rPr lang="en-US"/>
              <a:t>Act on Your Values</a:t>
            </a:r>
          </a:p>
        </p:txBody>
      </p:sp>
      <p:graphicFrame>
        <p:nvGraphicFramePr>
          <p:cNvPr id="48131" name="Object 3" descr="Graphic of a padlock with a key" title="Padlock with Key"/>
          <p:cNvGraphicFramePr>
            <a:graphicFrameLocks noChangeAspect="1"/>
          </p:cNvGraphicFramePr>
          <p:nvPr/>
        </p:nvGraphicFramePr>
        <p:xfrm>
          <a:off x="2286000" y="2133600"/>
          <a:ext cx="3170238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52943" imgH="1887648" progId="MS_ClipArt_Gallery.2">
                  <p:embed/>
                </p:oleObj>
              </mc:Choice>
              <mc:Fallback>
                <p:oleObj name="Clip" r:id="rId2" imgW="1852943" imgH="1887648" progId="MS_ClipArt_Gallery.2">
                  <p:embed/>
                  <p:pic>
                    <p:nvPicPr>
                      <p:cNvPr id="48131" name="Object 3" descr="Graphic of a padlock with a key" title="Padlock with Ke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3170238" cy="323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Make important decisions based on your values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/>
              <a:t>Should I go to college?</a:t>
            </a:r>
          </a:p>
          <a:p>
            <a:pPr>
              <a:defRPr/>
            </a:pPr>
            <a:r>
              <a:rPr lang="en-US"/>
              <a:t>What is my major</a:t>
            </a:r>
          </a:p>
          <a:p>
            <a:pPr>
              <a:defRPr/>
            </a:pPr>
            <a:r>
              <a:rPr lang="en-US"/>
              <a:t>What career should I choose?</a:t>
            </a:r>
          </a:p>
          <a:p>
            <a:pPr>
              <a:defRPr/>
            </a:pPr>
            <a:r>
              <a:rPr lang="en-US"/>
              <a:t>Who should I marry?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19125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Investigative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Have a strong interest in science</a:t>
            </a:r>
          </a:p>
          <a:p>
            <a:pPr>
              <a:defRPr/>
            </a:pPr>
            <a:r>
              <a:rPr lang="en-US"/>
              <a:t>Work with theories, analyze data and solve problems</a:t>
            </a:r>
          </a:p>
          <a:p>
            <a:pPr>
              <a:defRPr/>
            </a:pPr>
            <a:r>
              <a:rPr lang="en-US"/>
              <a:t>Are analytical, curious, original and creative</a:t>
            </a:r>
          </a:p>
          <a:p>
            <a:pPr>
              <a:defRPr/>
            </a:pPr>
            <a:r>
              <a:rPr lang="en-US"/>
              <a:t>Have good skills in math and science</a:t>
            </a:r>
          </a:p>
          <a:p>
            <a:pPr>
              <a:defRPr/>
            </a:pPr>
            <a:r>
              <a:rPr lang="en-US"/>
              <a:t>Are employed in science or lab related work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368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3600">
                <a:solidFill>
                  <a:schemeClr val="tx1"/>
                </a:solidFill>
              </a:rPr>
              <a:t>Knowing your values is not enough.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800">
                <a:solidFill>
                  <a:schemeClr val="tx1"/>
                </a:solidFill>
              </a:rPr>
              <a:t>Act on your values.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For example, if you value your good health, what actions will you take?</a:t>
            </a:r>
          </a:p>
        </p:txBody>
      </p:sp>
      <p:graphicFrame>
        <p:nvGraphicFramePr>
          <p:cNvPr id="52227" name="Object 0" descr="Graphic showing a healthy heart." title="Heart Healthy"/>
          <p:cNvGraphicFramePr>
            <a:graphicFrameLocks noChangeAspect="1"/>
          </p:cNvGraphicFramePr>
          <p:nvPr/>
        </p:nvGraphicFramePr>
        <p:xfrm>
          <a:off x="2514600" y="3429000"/>
          <a:ext cx="3352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909833" imgH="668672" progId="MS_ClipArt_Gallery.2">
                  <p:embed/>
                </p:oleObj>
              </mc:Choice>
              <mc:Fallback>
                <p:oleObj name="Clip" r:id="rId2" imgW="909833" imgH="668672" progId="MS_ClipArt_Gallery.2">
                  <p:embed/>
                  <p:pic>
                    <p:nvPicPr>
                      <p:cNvPr id="52227" name="Object 0" descr="Graphic showing a healthy heart." title="Heart Health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429000"/>
                        <a:ext cx="33528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If you value a college education, you can find the motivation needed to be successful.</a:t>
            </a:r>
          </a:p>
        </p:txBody>
      </p:sp>
      <p:pic>
        <p:nvPicPr>
          <p:cNvPr id="53251" name="Picture 1" descr="Graphic showing graduate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49" y="3505200"/>
            <a:ext cx="4981676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Group Activity: Values in Action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836712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Artistic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Enjoy visual arts, music, drama or writing</a:t>
            </a:r>
          </a:p>
          <a:p>
            <a:pPr>
              <a:defRPr/>
            </a:pPr>
            <a:r>
              <a:rPr lang="en-US"/>
              <a:t>Are creative and value self expression</a:t>
            </a:r>
          </a:p>
          <a:p>
            <a:pPr>
              <a:defRPr/>
            </a:pPr>
            <a:r>
              <a:rPr lang="en-US"/>
              <a:t>Work in unstructured and flexible environments</a:t>
            </a:r>
          </a:p>
          <a:p>
            <a:pPr>
              <a:defRPr/>
            </a:pPr>
            <a:r>
              <a:rPr lang="en-US"/>
              <a:t>Have artistic talent</a:t>
            </a:r>
          </a:p>
          <a:p>
            <a:pPr>
              <a:defRPr/>
            </a:pPr>
            <a:r>
              <a:rPr lang="en-US"/>
              <a:t>Work in museums, theaters, concert halls, advertising 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89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908720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Social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988840"/>
            <a:ext cx="7056438" cy="453615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Like to work with people</a:t>
            </a:r>
          </a:p>
          <a:p>
            <a:pPr>
              <a:defRPr/>
            </a:pPr>
            <a:r>
              <a:rPr lang="en-US"/>
              <a:t>Enjoy helping, nurturing and caring for others</a:t>
            </a:r>
          </a:p>
          <a:p>
            <a:pPr>
              <a:defRPr/>
            </a:pPr>
            <a:r>
              <a:rPr lang="en-US"/>
              <a:t>Have social, communication and teaching skills</a:t>
            </a:r>
          </a:p>
          <a:p>
            <a:pPr>
              <a:defRPr/>
            </a:pPr>
            <a:r>
              <a:rPr lang="en-US"/>
              <a:t>Humanistic, idealistic</a:t>
            </a:r>
          </a:p>
          <a:p>
            <a:pPr>
              <a:defRPr/>
            </a:pPr>
            <a:r>
              <a:rPr lang="en-US"/>
              <a:t>Work in schools, social services, religious occupations, health care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53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68760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Enterprising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2564904"/>
            <a:ext cx="7056438" cy="371358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Like to persuade, lead or supervise</a:t>
            </a:r>
          </a:p>
          <a:p>
            <a:pPr>
              <a:defRPr/>
            </a:pPr>
            <a:r>
              <a:rPr lang="en-US"/>
              <a:t>Have skills in selling and communication</a:t>
            </a:r>
          </a:p>
          <a:p>
            <a:pPr>
              <a:defRPr/>
            </a:pPr>
            <a:r>
              <a:rPr lang="en-US"/>
              <a:t>Seek positions of leadership, status and power</a:t>
            </a:r>
          </a:p>
          <a:p>
            <a:pPr>
              <a:defRPr/>
            </a:pPr>
            <a:r>
              <a:rPr lang="en-US"/>
              <a:t>Employed in business, government, sales and politics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64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340768"/>
            <a:ext cx="7056438" cy="7239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Conventional Persons</a:t>
            </a:r>
            <a:endParaRPr lang="en-US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2708920"/>
            <a:ext cx="7056438" cy="374406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/>
              <a:t>Good at organizing and managing details</a:t>
            </a:r>
          </a:p>
          <a:p>
            <a:pPr>
              <a:defRPr/>
            </a:pPr>
            <a:r>
              <a:rPr lang="en-US"/>
              <a:t>Like math, accounting, finance</a:t>
            </a:r>
          </a:p>
          <a:p>
            <a:pPr>
              <a:defRPr/>
            </a:pPr>
            <a:r>
              <a:rPr lang="en-US"/>
              <a:t>Are efficient and patient</a:t>
            </a:r>
          </a:p>
          <a:p>
            <a:pPr>
              <a:defRPr/>
            </a:pPr>
            <a:r>
              <a:rPr lang="en-US"/>
              <a:t>Prefer structure</a:t>
            </a:r>
          </a:p>
          <a:p>
            <a:pPr>
              <a:defRPr/>
            </a:pPr>
            <a:r>
              <a:rPr lang="en-US"/>
              <a:t>Work in business, corporations, quality control, and financial institutions  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757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960</Words>
  <Application>Microsoft Office PowerPoint</Application>
  <PresentationFormat>On-screen Show (4:3)</PresentationFormat>
  <Paragraphs>172</Paragraphs>
  <Slides>54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Book Antiqua</vt:lpstr>
      <vt:lpstr>template</vt:lpstr>
      <vt:lpstr>Clip</vt:lpstr>
      <vt:lpstr>Exploring Your Interests and Values</vt:lpstr>
      <vt:lpstr>Interests</vt:lpstr>
      <vt:lpstr>The Interest Profiler*</vt:lpstr>
      <vt:lpstr>HOLLAND’S HEXAGON</vt:lpstr>
      <vt:lpstr>Investigative Persons</vt:lpstr>
      <vt:lpstr>Artistic Persons</vt:lpstr>
      <vt:lpstr>Social Persons</vt:lpstr>
      <vt:lpstr>Enterprising Persons</vt:lpstr>
      <vt:lpstr>Conventional Persons</vt:lpstr>
      <vt:lpstr>Realistic Persons</vt:lpstr>
      <vt:lpstr>Exercise: What are 20 things you like to do? </vt:lpstr>
      <vt:lpstr>Can you list 20 things you like to do in 5 minutes?</vt:lpstr>
      <vt:lpstr>Now that you have your list, put a $ next to anything that costs more than $20 each time you do it.</vt:lpstr>
      <vt:lpstr>Write P to the left of each item that you do with people.</vt:lpstr>
      <vt:lpstr>Write I next to anything that you do by yourself (individually)</vt:lpstr>
      <vt:lpstr>Write T next to the items that involve working with things.</vt:lpstr>
      <vt:lpstr>Write D next to items that involve working with data.</vt:lpstr>
      <vt:lpstr>Write A next to items that involve physical activity.</vt:lpstr>
      <vt:lpstr>Write R next to items that involve risk or adventure</vt:lpstr>
      <vt:lpstr>Write MT next to the items you would like to spend more time doing.</vt:lpstr>
      <vt:lpstr>Number 1-5 the most important items on your list. What is your number one interest?  Share it with the class.</vt:lpstr>
      <vt:lpstr>20 Things You Like to Do  Answer questions at the end of this activity.  </vt:lpstr>
      <vt:lpstr>What kind of lifestyle do you prefer?</vt:lpstr>
      <vt:lpstr>Lifestyle Triangle</vt:lpstr>
      <vt:lpstr>Lifestyle</vt:lpstr>
      <vt:lpstr>Exploring Your Values</vt:lpstr>
      <vt:lpstr> What Are Your Values?</vt:lpstr>
      <vt:lpstr>Values are:</vt:lpstr>
      <vt:lpstr>Where do we get our values?</vt:lpstr>
      <vt:lpstr>Values come from:</vt:lpstr>
      <vt:lpstr>Values and needs are related.</vt:lpstr>
      <vt:lpstr>Maslow’s Hierarchy of Needs</vt:lpstr>
      <vt:lpstr>Maslow’s Hierarchy of Needs</vt:lpstr>
      <vt:lpstr>Maslow’s Hierarchy of Needs</vt:lpstr>
      <vt:lpstr>Maslow’s Hierarchy of Needs</vt:lpstr>
      <vt:lpstr>Maslow’s Hierarchy of Needs</vt:lpstr>
      <vt:lpstr>Maslow’s Hierarchy of Needs</vt:lpstr>
      <vt:lpstr>We are all aiming for self-actualization.</vt:lpstr>
      <vt:lpstr>How are Needs and Values Related?</vt:lpstr>
      <vt:lpstr>Steps to Self-Actualization</vt:lpstr>
      <vt:lpstr>Complete: Assessing Your Personal Values   Share your highest value with the class  Complete:  Summing Up Values</vt:lpstr>
      <vt:lpstr>Assignment:  My Personal Coat of Arms</vt:lpstr>
      <vt:lpstr>Some samples</vt:lpstr>
      <vt:lpstr>1. Sample Coat of Arms</vt:lpstr>
      <vt:lpstr>2. Sample Coat of Arms</vt:lpstr>
      <vt:lpstr>3. Sample Coat of Arms</vt:lpstr>
      <vt:lpstr>Complete: Assessing Your Personal Values   Share your highest value with the class  Complete:  Summing Up Values</vt:lpstr>
      <vt:lpstr>Keys to Success: Act on Your Values</vt:lpstr>
      <vt:lpstr>Make important decisions based on your values</vt:lpstr>
      <vt:lpstr>Knowing your values is not enough.</vt:lpstr>
      <vt:lpstr>Act on your values.</vt:lpstr>
      <vt:lpstr>For example, if you value your good health, what actions will you take?</vt:lpstr>
      <vt:lpstr>If you value a college education, you can find the motivation needed to be successful.</vt:lpstr>
      <vt:lpstr>Group Activity: Values in Action  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2</cp:revision>
  <dcterms:created xsi:type="dcterms:W3CDTF">2006-06-13T13:03:30Z</dcterms:created>
  <dcterms:modified xsi:type="dcterms:W3CDTF">2024-12-19T22:35:03Z</dcterms:modified>
</cp:coreProperties>
</file>